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Barlow 1 Semi-Bold" charset="1" panose="00000700000000000000"/>
      <p:regular r:id="rId25"/>
    </p:embeddedFont>
    <p:embeddedFont>
      <p:font typeface="Barlow 2 Bold" charset="1" panose="00000800000000000000"/>
      <p:regular r:id="rId26"/>
    </p:embeddedFont>
    <p:embeddedFont>
      <p:font typeface="Canva Sans Bold" charset="1" panose="020B0803030501040103"/>
      <p:regular r:id="rId27"/>
    </p:embeddedFont>
    <p:embeddedFont>
      <p:font typeface="Barlow 1 Bold" charset="1" panose="00000800000000000000"/>
      <p:regular r:id="rId28"/>
    </p:embeddedFont>
    <p:embeddedFont>
      <p:font typeface="Barlow 1" charset="1" panose="00000500000000000000"/>
      <p:regular r:id="rId29"/>
    </p:embeddedFont>
    <p:embeddedFont>
      <p:font typeface="Lilita One" charset="1" panose="02000000000000000000"/>
      <p:regular r:id="rId30"/>
    </p:embeddedFont>
    <p:embeddedFont>
      <p:font typeface="Canva Sans" charset="1" panose="020B0503030501040103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jpe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svg" Type="http://schemas.openxmlformats.org/officeDocument/2006/relationships/image"/><Relationship Id="rId11" Target="../media/image45.png" Type="http://schemas.openxmlformats.org/officeDocument/2006/relationships/image"/><Relationship Id="rId12" Target="../media/image46.svg" Type="http://schemas.openxmlformats.org/officeDocument/2006/relationships/image"/><Relationship Id="rId13" Target="../media/image27.png" Type="http://schemas.openxmlformats.org/officeDocument/2006/relationships/image"/><Relationship Id="rId14" Target="../media/image28.svg" Type="http://schemas.openxmlformats.org/officeDocument/2006/relationships/image"/><Relationship Id="rId15" Target="../media/image47.png" Type="http://schemas.openxmlformats.org/officeDocument/2006/relationships/image"/><Relationship Id="rId2" Target="../media/image1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svg" Type="http://schemas.openxmlformats.org/officeDocument/2006/relationships/image"/><Relationship Id="rId11" Target="../media/image50.png" Type="http://schemas.openxmlformats.org/officeDocument/2006/relationships/image"/><Relationship Id="rId12" Target="../media/image51.svg" Type="http://schemas.openxmlformats.org/officeDocument/2006/relationships/image"/><Relationship Id="rId2" Target="../media/image1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png" Type="http://schemas.openxmlformats.org/officeDocument/2006/relationships/image"/><Relationship Id="rId11" Target="../media/image57.svg" Type="http://schemas.openxmlformats.org/officeDocument/2006/relationships/image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Relationship Id="rId7" Target="../media/image12.png" Type="http://schemas.openxmlformats.org/officeDocument/2006/relationships/image"/><Relationship Id="rId8" Target="../media/image54.png" Type="http://schemas.openxmlformats.org/officeDocument/2006/relationships/image"/><Relationship Id="rId9" Target="../media/image55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11" Target="../media/image60.png" Type="http://schemas.openxmlformats.org/officeDocument/2006/relationships/image"/><Relationship Id="rId12" Target="../media/image61.png" Type="http://schemas.openxmlformats.org/officeDocument/2006/relationships/image"/><Relationship Id="rId2" Target="../media/image1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5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62.png" Type="http://schemas.openxmlformats.org/officeDocument/2006/relationships/image"/><Relationship Id="rId8" Target="../media/image6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2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svg" Type="http://schemas.openxmlformats.org/officeDocument/2006/relationships/image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2" Target="../media/image1.pn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3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jpeg" Type="http://schemas.openxmlformats.org/officeDocument/2006/relationships/image"/><Relationship Id="rId2" Target="../media/image1.pn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8.png" Type="http://schemas.openxmlformats.org/officeDocument/2006/relationships/image"/><Relationship Id="rId8" Target="../media/image39.jpe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jpe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</a:blip>
            <a:stretch>
              <a:fillRect l="0" t="-34106" r="0" b="-37004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4963729" y="6615313"/>
            <a:ext cx="5190688" cy="4114800"/>
          </a:xfrm>
          <a:custGeom>
            <a:avLst/>
            <a:gdLst/>
            <a:ahLst/>
            <a:cxnLst/>
            <a:rect r="r" b="b" t="t" l="l"/>
            <a:pathLst>
              <a:path h="4114800" w="5190688">
                <a:moveTo>
                  <a:pt x="5190688" y="0"/>
                </a:moveTo>
                <a:lnTo>
                  <a:pt x="0" y="0"/>
                </a:lnTo>
                <a:lnTo>
                  <a:pt x="0" y="4114800"/>
                </a:lnTo>
                <a:lnTo>
                  <a:pt x="5190688" y="4114800"/>
                </a:lnTo>
                <a:lnTo>
                  <a:pt x="519068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63315" y="-1367761"/>
            <a:ext cx="3126630" cy="4114800"/>
          </a:xfrm>
          <a:custGeom>
            <a:avLst/>
            <a:gdLst/>
            <a:ahLst/>
            <a:cxnLst/>
            <a:rect r="r" b="b" t="t" l="l"/>
            <a:pathLst>
              <a:path h="4114800" w="3126630">
                <a:moveTo>
                  <a:pt x="0" y="0"/>
                </a:moveTo>
                <a:lnTo>
                  <a:pt x="3126630" y="0"/>
                </a:lnTo>
                <a:lnTo>
                  <a:pt x="31266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31796" y="4638694"/>
            <a:ext cx="6556779" cy="906028"/>
          </a:xfrm>
          <a:custGeom>
            <a:avLst/>
            <a:gdLst/>
            <a:ahLst/>
            <a:cxnLst/>
            <a:rect r="r" b="b" t="t" l="l"/>
            <a:pathLst>
              <a:path h="906028" w="6556779">
                <a:moveTo>
                  <a:pt x="0" y="0"/>
                </a:moveTo>
                <a:lnTo>
                  <a:pt x="6556778" y="0"/>
                </a:lnTo>
                <a:lnTo>
                  <a:pt x="6556778" y="906028"/>
                </a:lnTo>
                <a:lnTo>
                  <a:pt x="0" y="9060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5143500"/>
            <a:ext cx="6379988" cy="5246370"/>
            <a:chOff x="0" y="0"/>
            <a:chExt cx="4188460" cy="34442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38100" y="38100"/>
              <a:ext cx="4105910" cy="3368040"/>
            </a:xfrm>
            <a:custGeom>
              <a:avLst/>
              <a:gdLst/>
              <a:ahLst/>
              <a:cxnLst/>
              <a:rect r="r" b="b" t="t" l="l"/>
              <a:pathLst>
                <a:path h="3368040" w="4105910">
                  <a:moveTo>
                    <a:pt x="0" y="0"/>
                  </a:moveTo>
                  <a:lnTo>
                    <a:pt x="4105910" y="0"/>
                  </a:lnTo>
                  <a:lnTo>
                    <a:pt x="4105910" y="3368040"/>
                  </a:lnTo>
                  <a:lnTo>
                    <a:pt x="0" y="3368040"/>
                  </a:lnTo>
                  <a:close/>
                </a:path>
              </a:pathLst>
            </a:custGeom>
            <a:blipFill>
              <a:blip r:embed="rId9"/>
              <a:stretch>
                <a:fillRect l="-3966" t="0" r="-3966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4175760" cy="3431540"/>
            </a:xfrm>
            <a:custGeom>
              <a:avLst/>
              <a:gdLst/>
              <a:ahLst/>
              <a:cxnLst/>
              <a:rect r="r" b="b" t="t" l="l"/>
              <a:pathLst>
                <a:path h="3431540" w="4175760">
                  <a:moveTo>
                    <a:pt x="0" y="0"/>
                  </a:moveTo>
                  <a:lnTo>
                    <a:pt x="63500" y="0"/>
                  </a:lnTo>
                  <a:lnTo>
                    <a:pt x="63500" y="63500"/>
                  </a:lnTo>
                  <a:lnTo>
                    <a:pt x="0" y="63500"/>
                  </a:lnTo>
                  <a:lnTo>
                    <a:pt x="0" y="0"/>
                  </a:lnTo>
                  <a:close/>
                  <a:moveTo>
                    <a:pt x="4112260" y="0"/>
                  </a:moveTo>
                  <a:lnTo>
                    <a:pt x="4112260" y="63500"/>
                  </a:lnTo>
                  <a:lnTo>
                    <a:pt x="4175760" y="63500"/>
                  </a:lnTo>
                  <a:lnTo>
                    <a:pt x="4175760" y="0"/>
                  </a:lnTo>
                  <a:lnTo>
                    <a:pt x="4112260" y="0"/>
                  </a:lnTo>
                  <a:close/>
                  <a:moveTo>
                    <a:pt x="2056130" y="63500"/>
                  </a:moveTo>
                  <a:lnTo>
                    <a:pt x="2119630" y="63500"/>
                  </a:lnTo>
                  <a:lnTo>
                    <a:pt x="2119630" y="0"/>
                  </a:lnTo>
                  <a:lnTo>
                    <a:pt x="2056130" y="0"/>
                  </a:lnTo>
                  <a:lnTo>
                    <a:pt x="2056130" y="63500"/>
                  </a:lnTo>
                  <a:close/>
                  <a:moveTo>
                    <a:pt x="0" y="3431540"/>
                  </a:moveTo>
                  <a:lnTo>
                    <a:pt x="63500" y="3431540"/>
                  </a:lnTo>
                  <a:lnTo>
                    <a:pt x="63500" y="3368040"/>
                  </a:lnTo>
                  <a:lnTo>
                    <a:pt x="0" y="3368040"/>
                  </a:lnTo>
                  <a:lnTo>
                    <a:pt x="0" y="3431540"/>
                  </a:lnTo>
                  <a:close/>
                  <a:moveTo>
                    <a:pt x="4112260" y="3431540"/>
                  </a:moveTo>
                  <a:lnTo>
                    <a:pt x="4175760" y="3431540"/>
                  </a:lnTo>
                  <a:lnTo>
                    <a:pt x="4175760" y="3368040"/>
                  </a:lnTo>
                  <a:lnTo>
                    <a:pt x="4112260" y="3368040"/>
                  </a:lnTo>
                  <a:lnTo>
                    <a:pt x="4112260" y="3431540"/>
                  </a:lnTo>
                  <a:close/>
                  <a:moveTo>
                    <a:pt x="2056130" y="3431540"/>
                  </a:moveTo>
                  <a:lnTo>
                    <a:pt x="2119630" y="3431540"/>
                  </a:lnTo>
                  <a:lnTo>
                    <a:pt x="2119630" y="3368040"/>
                  </a:lnTo>
                  <a:lnTo>
                    <a:pt x="2056130" y="3368040"/>
                  </a:lnTo>
                  <a:lnTo>
                    <a:pt x="2056130" y="3431540"/>
                  </a:lnTo>
                  <a:close/>
                  <a:moveTo>
                    <a:pt x="4112260" y="1684020"/>
                  </a:moveTo>
                  <a:lnTo>
                    <a:pt x="4112260" y="1747520"/>
                  </a:lnTo>
                  <a:lnTo>
                    <a:pt x="4175760" y="1747520"/>
                  </a:lnTo>
                  <a:lnTo>
                    <a:pt x="4175760" y="1684020"/>
                  </a:lnTo>
                  <a:lnTo>
                    <a:pt x="4141470" y="1684020"/>
                  </a:lnTo>
                  <a:lnTo>
                    <a:pt x="4112260" y="1684020"/>
                  </a:lnTo>
                  <a:close/>
                  <a:moveTo>
                    <a:pt x="0" y="1747520"/>
                  </a:moveTo>
                  <a:lnTo>
                    <a:pt x="63500" y="1747520"/>
                  </a:lnTo>
                  <a:lnTo>
                    <a:pt x="63500" y="1684020"/>
                  </a:lnTo>
                  <a:lnTo>
                    <a:pt x="0" y="1684020"/>
                  </a:lnTo>
                  <a:lnTo>
                    <a:pt x="0" y="1747520"/>
                  </a:lnTo>
                  <a:close/>
                </a:path>
              </a:pathLst>
            </a:custGeom>
            <a:solidFill>
              <a:srgbClr val="5E9459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88460" cy="3444240"/>
            </a:xfrm>
            <a:custGeom>
              <a:avLst/>
              <a:gdLst/>
              <a:ahLst/>
              <a:cxnLst/>
              <a:rect r="r" b="b" t="t" l="l"/>
              <a:pathLst>
                <a:path h="3444240" w="4188460">
                  <a:moveTo>
                    <a:pt x="4188460" y="76200"/>
                  </a:moveTo>
                  <a:lnTo>
                    <a:pt x="4188460" y="0"/>
                  </a:lnTo>
                  <a:lnTo>
                    <a:pt x="4112260" y="0"/>
                  </a:lnTo>
                  <a:lnTo>
                    <a:pt x="4112260" y="31750"/>
                  </a:lnTo>
                  <a:lnTo>
                    <a:pt x="2132330" y="31750"/>
                  </a:lnTo>
                  <a:lnTo>
                    <a:pt x="2132330" y="0"/>
                  </a:lnTo>
                  <a:lnTo>
                    <a:pt x="2056130" y="0"/>
                  </a:lnTo>
                  <a:lnTo>
                    <a:pt x="2056130" y="31750"/>
                  </a:lnTo>
                  <a:lnTo>
                    <a:pt x="76200" y="31750"/>
                  </a:lnTo>
                  <a:lnTo>
                    <a:pt x="76200" y="0"/>
                  </a:lnTo>
                  <a:lnTo>
                    <a:pt x="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1684020"/>
                  </a:lnTo>
                  <a:lnTo>
                    <a:pt x="0" y="1684020"/>
                  </a:lnTo>
                  <a:lnTo>
                    <a:pt x="0" y="1760220"/>
                  </a:lnTo>
                  <a:lnTo>
                    <a:pt x="31750" y="1760220"/>
                  </a:lnTo>
                  <a:lnTo>
                    <a:pt x="31750" y="3368040"/>
                  </a:lnTo>
                  <a:lnTo>
                    <a:pt x="0" y="3368040"/>
                  </a:lnTo>
                  <a:lnTo>
                    <a:pt x="0" y="3444240"/>
                  </a:lnTo>
                  <a:lnTo>
                    <a:pt x="76200" y="3444240"/>
                  </a:lnTo>
                  <a:lnTo>
                    <a:pt x="76200" y="3412490"/>
                  </a:lnTo>
                  <a:lnTo>
                    <a:pt x="2056130" y="3412490"/>
                  </a:lnTo>
                  <a:lnTo>
                    <a:pt x="2056130" y="3444240"/>
                  </a:lnTo>
                  <a:lnTo>
                    <a:pt x="2132330" y="3444240"/>
                  </a:lnTo>
                  <a:lnTo>
                    <a:pt x="2132330" y="3412490"/>
                  </a:lnTo>
                  <a:lnTo>
                    <a:pt x="4112260" y="3412490"/>
                  </a:lnTo>
                  <a:lnTo>
                    <a:pt x="4112260" y="3444240"/>
                  </a:lnTo>
                  <a:lnTo>
                    <a:pt x="4188460" y="3444240"/>
                  </a:lnTo>
                  <a:lnTo>
                    <a:pt x="4188460" y="3368040"/>
                  </a:lnTo>
                  <a:lnTo>
                    <a:pt x="4156710" y="3368040"/>
                  </a:lnTo>
                  <a:lnTo>
                    <a:pt x="4156710" y="1760220"/>
                  </a:lnTo>
                  <a:lnTo>
                    <a:pt x="4188460" y="1760220"/>
                  </a:lnTo>
                  <a:lnTo>
                    <a:pt x="4188460" y="1684020"/>
                  </a:lnTo>
                  <a:lnTo>
                    <a:pt x="4156710" y="1684020"/>
                  </a:lnTo>
                  <a:lnTo>
                    <a:pt x="4156710" y="76200"/>
                  </a:lnTo>
                  <a:lnTo>
                    <a:pt x="4188460" y="76200"/>
                  </a:lnTo>
                  <a:close/>
                  <a:moveTo>
                    <a:pt x="4124960" y="12700"/>
                  </a:moveTo>
                  <a:lnTo>
                    <a:pt x="4175760" y="12700"/>
                  </a:lnTo>
                  <a:lnTo>
                    <a:pt x="4175760" y="63500"/>
                  </a:lnTo>
                  <a:lnTo>
                    <a:pt x="4124960" y="63500"/>
                  </a:lnTo>
                  <a:lnTo>
                    <a:pt x="4124960" y="12700"/>
                  </a:lnTo>
                  <a:close/>
                  <a:moveTo>
                    <a:pt x="2068830" y="12700"/>
                  </a:moveTo>
                  <a:lnTo>
                    <a:pt x="2119630" y="12700"/>
                  </a:lnTo>
                  <a:lnTo>
                    <a:pt x="2119630" y="63500"/>
                  </a:lnTo>
                  <a:lnTo>
                    <a:pt x="2068830" y="63500"/>
                  </a:lnTo>
                  <a:lnTo>
                    <a:pt x="2068830" y="12700"/>
                  </a:lnTo>
                  <a:close/>
                  <a:moveTo>
                    <a:pt x="12700" y="63500"/>
                  </a:moveTo>
                  <a:lnTo>
                    <a:pt x="12700" y="12700"/>
                  </a:lnTo>
                  <a:lnTo>
                    <a:pt x="63500" y="12700"/>
                  </a:lnTo>
                  <a:lnTo>
                    <a:pt x="63500" y="63500"/>
                  </a:lnTo>
                  <a:lnTo>
                    <a:pt x="12700" y="63500"/>
                  </a:lnTo>
                  <a:close/>
                  <a:moveTo>
                    <a:pt x="12700" y="1747520"/>
                  </a:moveTo>
                  <a:lnTo>
                    <a:pt x="12700" y="1696720"/>
                  </a:lnTo>
                  <a:lnTo>
                    <a:pt x="63500" y="1696720"/>
                  </a:lnTo>
                  <a:lnTo>
                    <a:pt x="63500" y="1747520"/>
                  </a:lnTo>
                  <a:lnTo>
                    <a:pt x="12700" y="1747520"/>
                  </a:lnTo>
                  <a:close/>
                  <a:moveTo>
                    <a:pt x="63500" y="3431540"/>
                  </a:moveTo>
                  <a:lnTo>
                    <a:pt x="12700" y="3431540"/>
                  </a:lnTo>
                  <a:lnTo>
                    <a:pt x="12700" y="3380740"/>
                  </a:lnTo>
                  <a:lnTo>
                    <a:pt x="63500" y="3380740"/>
                  </a:lnTo>
                  <a:lnTo>
                    <a:pt x="63500" y="3431540"/>
                  </a:lnTo>
                  <a:close/>
                  <a:moveTo>
                    <a:pt x="2119630" y="3431540"/>
                  </a:moveTo>
                  <a:lnTo>
                    <a:pt x="2068830" y="3431540"/>
                  </a:lnTo>
                  <a:lnTo>
                    <a:pt x="2068830" y="3380740"/>
                  </a:lnTo>
                  <a:lnTo>
                    <a:pt x="2119630" y="3380740"/>
                  </a:lnTo>
                  <a:lnTo>
                    <a:pt x="2119630" y="3431540"/>
                  </a:lnTo>
                  <a:close/>
                  <a:moveTo>
                    <a:pt x="4175760" y="3380740"/>
                  </a:moveTo>
                  <a:lnTo>
                    <a:pt x="4175760" y="3431540"/>
                  </a:lnTo>
                  <a:lnTo>
                    <a:pt x="4124960" y="3431540"/>
                  </a:lnTo>
                  <a:lnTo>
                    <a:pt x="4124960" y="3380740"/>
                  </a:lnTo>
                  <a:lnTo>
                    <a:pt x="4175760" y="3380740"/>
                  </a:lnTo>
                  <a:close/>
                  <a:moveTo>
                    <a:pt x="4175760" y="1747520"/>
                  </a:moveTo>
                  <a:lnTo>
                    <a:pt x="4124960" y="1747520"/>
                  </a:lnTo>
                  <a:lnTo>
                    <a:pt x="4124960" y="1696720"/>
                  </a:lnTo>
                  <a:lnTo>
                    <a:pt x="4175760" y="1696720"/>
                  </a:lnTo>
                  <a:lnTo>
                    <a:pt x="4175760" y="1747520"/>
                  </a:lnTo>
                  <a:close/>
                  <a:moveTo>
                    <a:pt x="4144010" y="1684020"/>
                  </a:moveTo>
                  <a:lnTo>
                    <a:pt x="4112260" y="1684020"/>
                  </a:lnTo>
                  <a:lnTo>
                    <a:pt x="4112260" y="1760220"/>
                  </a:lnTo>
                  <a:lnTo>
                    <a:pt x="4144010" y="1760220"/>
                  </a:lnTo>
                  <a:lnTo>
                    <a:pt x="4144010" y="3368040"/>
                  </a:lnTo>
                  <a:lnTo>
                    <a:pt x="4112260" y="3368040"/>
                  </a:lnTo>
                  <a:lnTo>
                    <a:pt x="4112260" y="3399790"/>
                  </a:lnTo>
                  <a:lnTo>
                    <a:pt x="2132330" y="3399790"/>
                  </a:lnTo>
                  <a:lnTo>
                    <a:pt x="2132330" y="3368040"/>
                  </a:lnTo>
                  <a:lnTo>
                    <a:pt x="2056130" y="3368040"/>
                  </a:lnTo>
                  <a:lnTo>
                    <a:pt x="2056130" y="3399790"/>
                  </a:lnTo>
                  <a:lnTo>
                    <a:pt x="76200" y="3399790"/>
                  </a:lnTo>
                  <a:lnTo>
                    <a:pt x="76200" y="3368040"/>
                  </a:lnTo>
                  <a:lnTo>
                    <a:pt x="44450" y="3368040"/>
                  </a:lnTo>
                  <a:lnTo>
                    <a:pt x="44450" y="1760220"/>
                  </a:lnTo>
                  <a:lnTo>
                    <a:pt x="76200" y="1760220"/>
                  </a:lnTo>
                  <a:lnTo>
                    <a:pt x="76200" y="1684020"/>
                  </a:lnTo>
                  <a:lnTo>
                    <a:pt x="44450" y="168402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2056130" y="44450"/>
                  </a:lnTo>
                  <a:lnTo>
                    <a:pt x="2056130" y="76200"/>
                  </a:lnTo>
                  <a:lnTo>
                    <a:pt x="2132330" y="76200"/>
                  </a:lnTo>
                  <a:lnTo>
                    <a:pt x="2132330" y="44450"/>
                  </a:lnTo>
                  <a:lnTo>
                    <a:pt x="4112260" y="44450"/>
                  </a:lnTo>
                  <a:lnTo>
                    <a:pt x="4112260" y="76200"/>
                  </a:lnTo>
                  <a:lnTo>
                    <a:pt x="4144010" y="76200"/>
                  </a:lnTo>
                  <a:lnTo>
                    <a:pt x="4144010" y="1684020"/>
                  </a:lnTo>
                  <a:close/>
                </a:path>
              </a:pathLst>
            </a:custGeom>
            <a:solidFill>
              <a:srgbClr val="B8B8B8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877376" y="-745156"/>
            <a:ext cx="9071721" cy="7616512"/>
            <a:chOff x="0" y="0"/>
            <a:chExt cx="8764270" cy="735838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05460" y="585470"/>
              <a:ext cx="7753350" cy="4354830"/>
            </a:xfrm>
            <a:custGeom>
              <a:avLst/>
              <a:gdLst/>
              <a:ahLst/>
              <a:cxnLst/>
              <a:rect r="r" b="b" t="t" l="l"/>
              <a:pathLst>
                <a:path h="4354830" w="7753350">
                  <a:moveTo>
                    <a:pt x="0" y="0"/>
                  </a:moveTo>
                  <a:lnTo>
                    <a:pt x="7753350" y="0"/>
                  </a:lnTo>
                  <a:lnTo>
                    <a:pt x="7753350" y="4354830"/>
                  </a:lnTo>
                  <a:lnTo>
                    <a:pt x="0" y="4354830"/>
                  </a:lnTo>
                  <a:close/>
                </a:path>
              </a:pathLst>
            </a:custGeom>
            <a:blipFill>
              <a:blip r:embed="rId10"/>
              <a:stretch>
                <a:fillRect l="-15871" t="-13444" r="-20630" b="-23258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1556628" y="8219699"/>
            <a:ext cx="6556779" cy="906028"/>
          </a:xfrm>
          <a:custGeom>
            <a:avLst/>
            <a:gdLst/>
            <a:ahLst/>
            <a:cxnLst/>
            <a:rect r="r" b="b" t="t" l="l"/>
            <a:pathLst>
              <a:path h="906028" w="6556779">
                <a:moveTo>
                  <a:pt x="0" y="0"/>
                </a:moveTo>
                <a:lnTo>
                  <a:pt x="6556778" y="0"/>
                </a:lnTo>
                <a:lnTo>
                  <a:pt x="6556778" y="906027"/>
                </a:lnTo>
                <a:lnTo>
                  <a:pt x="0" y="9060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82374" y="950749"/>
            <a:ext cx="8704488" cy="3592580"/>
          </a:xfrm>
          <a:custGeom>
            <a:avLst/>
            <a:gdLst/>
            <a:ahLst/>
            <a:cxnLst/>
            <a:rect r="r" b="b" t="t" l="l"/>
            <a:pathLst>
              <a:path h="3592580" w="8704488">
                <a:moveTo>
                  <a:pt x="0" y="0"/>
                </a:moveTo>
                <a:lnTo>
                  <a:pt x="8704488" y="0"/>
                </a:lnTo>
                <a:lnTo>
                  <a:pt x="8704488" y="3592580"/>
                </a:lnTo>
                <a:lnTo>
                  <a:pt x="0" y="359258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755055" y="5544722"/>
            <a:ext cx="6468571" cy="2669756"/>
          </a:xfrm>
          <a:custGeom>
            <a:avLst/>
            <a:gdLst/>
            <a:ahLst/>
            <a:cxnLst/>
            <a:rect r="r" b="b" t="t" l="l"/>
            <a:pathLst>
              <a:path h="2669756" w="6468571">
                <a:moveTo>
                  <a:pt x="0" y="0"/>
                </a:moveTo>
                <a:lnTo>
                  <a:pt x="6468572" y="0"/>
                </a:lnTo>
                <a:lnTo>
                  <a:pt x="6468572" y="2669756"/>
                </a:lnTo>
                <a:lnTo>
                  <a:pt x="0" y="266975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311537" y="2459410"/>
            <a:ext cx="7493740" cy="1605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8"/>
              </a:lnSpc>
            </a:pPr>
            <a:r>
              <a:rPr lang="en-US" sz="4584" b="true">
                <a:solidFill>
                  <a:srgbClr val="343C35"/>
                </a:solidFill>
                <a:latin typeface="Barlow 1 Semi-Bold"/>
                <a:ea typeface="Barlow 1 Semi-Bold"/>
                <a:cs typeface="Barlow 1 Semi-Bold"/>
                <a:sym typeface="Barlow 1 Semi-Bold"/>
              </a:rPr>
              <a:t>Smart</a:t>
            </a:r>
            <a:r>
              <a:rPr lang="en-US" b="true" sz="4584">
                <a:solidFill>
                  <a:srgbClr val="343C35"/>
                </a:solidFill>
                <a:latin typeface="Barlow 1 Semi-Bold"/>
                <a:ea typeface="Barlow 1 Semi-Bold"/>
                <a:cs typeface="Barlow 1 Semi-Bold"/>
                <a:sym typeface="Barlow 1 Semi-Bold"/>
              </a:rPr>
              <a:t> Agriculture IoT System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82374" y="859585"/>
            <a:ext cx="8552065" cy="1506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66"/>
              </a:lnSpc>
            </a:pPr>
            <a:r>
              <a:rPr lang="en-US" b="true" sz="8761" spc="-175">
                <a:solidFill>
                  <a:srgbClr val="343C35"/>
                </a:solidFill>
                <a:latin typeface="Barlow 2 Bold"/>
                <a:ea typeface="Barlow 2 Bold"/>
                <a:cs typeface="Barlow 2 Bold"/>
                <a:sym typeface="Barlow 2 Bold"/>
              </a:rPr>
              <a:t>AGRISENSE APP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410734" y="6124825"/>
            <a:ext cx="4848566" cy="1445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5"/>
              </a:lnSpc>
            </a:pPr>
            <a:r>
              <a:rPr lang="en-US" sz="2753" b="true">
                <a:solidFill>
                  <a:srgbClr val="343C3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Present by : Rushikesh Sable</a:t>
            </a:r>
          </a:p>
          <a:p>
            <a:pPr algn="ctr">
              <a:lnSpc>
                <a:spcPts val="3855"/>
              </a:lnSpc>
            </a:pPr>
            <a:r>
              <a:rPr lang="en-US" sz="2753" b="true">
                <a:solidFill>
                  <a:srgbClr val="343C3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PRN:- 202201070107</a:t>
            </a:r>
          </a:p>
          <a:p>
            <a:pPr algn="ctr">
              <a:lnSpc>
                <a:spcPts val="3855"/>
              </a:lnSpc>
            </a:pPr>
            <a:r>
              <a:rPr lang="en-US" sz="2753" b="true">
                <a:solidFill>
                  <a:srgbClr val="343C3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BTECH(ENTC)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</a:blip>
            <a:stretch>
              <a:fillRect l="0" t="-34106" r="0" b="-3700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63843" y="-1028700"/>
            <a:ext cx="3126630" cy="4114800"/>
          </a:xfrm>
          <a:custGeom>
            <a:avLst/>
            <a:gdLst/>
            <a:ahLst/>
            <a:cxnLst/>
            <a:rect r="r" b="b" t="t" l="l"/>
            <a:pathLst>
              <a:path h="4114800" w="3126630">
                <a:moveTo>
                  <a:pt x="0" y="0"/>
                </a:moveTo>
                <a:lnTo>
                  <a:pt x="3126630" y="0"/>
                </a:lnTo>
                <a:lnTo>
                  <a:pt x="31266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25829" y="9646342"/>
            <a:ext cx="4636343" cy="640658"/>
          </a:xfrm>
          <a:custGeom>
            <a:avLst/>
            <a:gdLst/>
            <a:ahLst/>
            <a:cxnLst/>
            <a:rect r="r" b="b" t="t" l="l"/>
            <a:pathLst>
              <a:path h="640658" w="4636343">
                <a:moveTo>
                  <a:pt x="0" y="0"/>
                </a:moveTo>
                <a:lnTo>
                  <a:pt x="4636342" y="0"/>
                </a:lnTo>
                <a:lnTo>
                  <a:pt x="4636342" y="640658"/>
                </a:lnTo>
                <a:lnTo>
                  <a:pt x="0" y="6406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218140" y="-270562"/>
            <a:ext cx="2708243" cy="3055845"/>
          </a:xfrm>
          <a:custGeom>
            <a:avLst/>
            <a:gdLst/>
            <a:ahLst/>
            <a:cxnLst/>
            <a:rect r="r" b="b" t="t" l="l"/>
            <a:pathLst>
              <a:path h="3055845" w="2708243">
                <a:moveTo>
                  <a:pt x="0" y="0"/>
                </a:moveTo>
                <a:lnTo>
                  <a:pt x="2708242" y="0"/>
                </a:lnTo>
                <a:lnTo>
                  <a:pt x="2708242" y="3055845"/>
                </a:lnTo>
                <a:lnTo>
                  <a:pt x="0" y="30558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88781" y="7898375"/>
            <a:ext cx="2065193" cy="2388625"/>
          </a:xfrm>
          <a:custGeom>
            <a:avLst/>
            <a:gdLst/>
            <a:ahLst/>
            <a:cxnLst/>
            <a:rect r="r" b="b" t="t" l="l"/>
            <a:pathLst>
              <a:path h="2388625" w="2065193">
                <a:moveTo>
                  <a:pt x="0" y="0"/>
                </a:moveTo>
                <a:lnTo>
                  <a:pt x="2065193" y="0"/>
                </a:lnTo>
                <a:lnTo>
                  <a:pt x="2065193" y="2388625"/>
                </a:lnTo>
                <a:lnTo>
                  <a:pt x="0" y="2388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2492345"/>
            <a:ext cx="4219633" cy="3330031"/>
            <a:chOff x="0" y="0"/>
            <a:chExt cx="868237" cy="6851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68237" cy="685192"/>
            </a:xfrm>
            <a:custGeom>
              <a:avLst/>
              <a:gdLst/>
              <a:ahLst/>
              <a:cxnLst/>
              <a:rect r="r" b="b" t="t" l="l"/>
              <a:pathLst>
                <a:path h="685192" w="868237">
                  <a:moveTo>
                    <a:pt x="35835" y="0"/>
                  </a:moveTo>
                  <a:lnTo>
                    <a:pt x="832402" y="0"/>
                  </a:lnTo>
                  <a:cubicBezTo>
                    <a:pt x="852193" y="0"/>
                    <a:pt x="868237" y="16044"/>
                    <a:pt x="868237" y="35835"/>
                  </a:cubicBezTo>
                  <a:lnTo>
                    <a:pt x="868237" y="649357"/>
                  </a:lnTo>
                  <a:cubicBezTo>
                    <a:pt x="868237" y="658861"/>
                    <a:pt x="864462" y="667976"/>
                    <a:pt x="857741" y="674696"/>
                  </a:cubicBezTo>
                  <a:cubicBezTo>
                    <a:pt x="851021" y="681416"/>
                    <a:pt x="841906" y="685192"/>
                    <a:pt x="832402" y="685192"/>
                  </a:cubicBezTo>
                  <a:lnTo>
                    <a:pt x="35835" y="685192"/>
                  </a:lnTo>
                  <a:cubicBezTo>
                    <a:pt x="16044" y="685192"/>
                    <a:pt x="0" y="669148"/>
                    <a:pt x="0" y="649357"/>
                  </a:cubicBezTo>
                  <a:lnTo>
                    <a:pt x="0" y="35835"/>
                  </a:lnTo>
                  <a:cubicBezTo>
                    <a:pt x="0" y="16044"/>
                    <a:pt x="16044" y="0"/>
                    <a:pt x="35835" y="0"/>
                  </a:cubicBezTo>
                  <a:close/>
                </a:path>
              </a:pathLst>
            </a:custGeom>
            <a:solidFill>
              <a:srgbClr val="86B49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68237" cy="7423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  <a:p>
              <a:pPr algn="ctr">
                <a:lnSpc>
                  <a:spcPts val="3639"/>
                </a:lnSpc>
              </a:pPr>
              <a:r>
                <a:rPr lang="en-US" sz="25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1. Real-time Data</a:t>
              </a:r>
            </a:p>
            <a:p>
              <a:pPr algn="ctr">
                <a:lnSpc>
                  <a:spcPts val="3639"/>
                </a:lnSpc>
              </a:pPr>
              <a:r>
                <a:rPr lang="en-US" sz="25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• Moisture, temperature, humidity, pH</a:t>
              </a:r>
            </a:p>
            <a:p>
              <a:pPr algn="ctr">
                <a:lnSpc>
                  <a:spcPts val="3639"/>
                </a:lnSpc>
              </a:pPr>
              <a:r>
                <a:rPr lang="en-US" sz="25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• Color-coded sensor cards</a:t>
              </a:r>
            </a:p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797545" y="-41398"/>
            <a:ext cx="10744065" cy="1633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383"/>
              </a:lnSpc>
            </a:pPr>
            <a:r>
              <a:rPr lang="en-US" sz="9559" spc="-191">
                <a:solidFill>
                  <a:srgbClr val="343C35"/>
                </a:solidFill>
                <a:latin typeface="Lilita One"/>
                <a:ea typeface="Lilita One"/>
                <a:cs typeface="Lilita One"/>
                <a:sym typeface="Lilita One"/>
              </a:rPr>
              <a:t>Solution Overview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551886" y="2492345"/>
            <a:ext cx="4219633" cy="3330031"/>
            <a:chOff x="0" y="0"/>
            <a:chExt cx="868237" cy="68519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8237" cy="685192"/>
            </a:xfrm>
            <a:custGeom>
              <a:avLst/>
              <a:gdLst/>
              <a:ahLst/>
              <a:cxnLst/>
              <a:rect r="r" b="b" t="t" l="l"/>
              <a:pathLst>
                <a:path h="685192" w="868237">
                  <a:moveTo>
                    <a:pt x="35835" y="0"/>
                  </a:moveTo>
                  <a:lnTo>
                    <a:pt x="832402" y="0"/>
                  </a:lnTo>
                  <a:cubicBezTo>
                    <a:pt x="852193" y="0"/>
                    <a:pt x="868237" y="16044"/>
                    <a:pt x="868237" y="35835"/>
                  </a:cubicBezTo>
                  <a:lnTo>
                    <a:pt x="868237" y="649357"/>
                  </a:lnTo>
                  <a:cubicBezTo>
                    <a:pt x="868237" y="658861"/>
                    <a:pt x="864462" y="667976"/>
                    <a:pt x="857741" y="674696"/>
                  </a:cubicBezTo>
                  <a:cubicBezTo>
                    <a:pt x="851021" y="681416"/>
                    <a:pt x="841906" y="685192"/>
                    <a:pt x="832402" y="685192"/>
                  </a:cubicBezTo>
                  <a:lnTo>
                    <a:pt x="35835" y="685192"/>
                  </a:lnTo>
                  <a:cubicBezTo>
                    <a:pt x="16044" y="685192"/>
                    <a:pt x="0" y="669148"/>
                    <a:pt x="0" y="649357"/>
                  </a:cubicBezTo>
                  <a:lnTo>
                    <a:pt x="0" y="35835"/>
                  </a:lnTo>
                  <a:cubicBezTo>
                    <a:pt x="0" y="16044"/>
                    <a:pt x="16044" y="0"/>
                    <a:pt x="35835" y="0"/>
                  </a:cubicBezTo>
                  <a:close/>
                </a:path>
              </a:pathLst>
            </a:custGeom>
            <a:solidFill>
              <a:srgbClr val="86B49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68237" cy="7423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2. AI-Powered Insights</a:t>
              </a:r>
            </a:p>
            <a:p>
              <a:pPr algn="ctr">
                <a:lnSpc>
                  <a:spcPts val="3639"/>
                </a:lnSpc>
              </a:pPr>
              <a:r>
                <a:rPr lang="en-US" sz="25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• Irrigation recommendations</a:t>
              </a:r>
            </a:p>
            <a:p>
              <a:pPr algn="ctr">
                <a:lnSpc>
                  <a:spcPts val="3639"/>
                </a:lnSpc>
              </a:pPr>
              <a:r>
                <a:rPr lang="en-US" sz="25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• Pest probability</a:t>
              </a:r>
            </a:p>
            <a:p>
              <a:pPr algn="ctr">
                <a:lnSpc>
                  <a:spcPts val="3639"/>
                </a:lnSpc>
              </a:pPr>
              <a:r>
                <a:rPr lang="en-US" sz="25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• Yield predictions</a:t>
              </a:r>
            </a:p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366686" y="6316310"/>
            <a:ext cx="4219633" cy="3330031"/>
            <a:chOff x="0" y="0"/>
            <a:chExt cx="868237" cy="68519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8237" cy="685192"/>
            </a:xfrm>
            <a:custGeom>
              <a:avLst/>
              <a:gdLst/>
              <a:ahLst/>
              <a:cxnLst/>
              <a:rect r="r" b="b" t="t" l="l"/>
              <a:pathLst>
                <a:path h="685192" w="868237">
                  <a:moveTo>
                    <a:pt x="35835" y="0"/>
                  </a:moveTo>
                  <a:lnTo>
                    <a:pt x="832402" y="0"/>
                  </a:lnTo>
                  <a:cubicBezTo>
                    <a:pt x="852193" y="0"/>
                    <a:pt x="868237" y="16044"/>
                    <a:pt x="868237" y="35835"/>
                  </a:cubicBezTo>
                  <a:lnTo>
                    <a:pt x="868237" y="649357"/>
                  </a:lnTo>
                  <a:cubicBezTo>
                    <a:pt x="868237" y="658861"/>
                    <a:pt x="864462" y="667976"/>
                    <a:pt x="857741" y="674696"/>
                  </a:cubicBezTo>
                  <a:cubicBezTo>
                    <a:pt x="851021" y="681416"/>
                    <a:pt x="841906" y="685192"/>
                    <a:pt x="832402" y="685192"/>
                  </a:cubicBezTo>
                  <a:lnTo>
                    <a:pt x="35835" y="685192"/>
                  </a:lnTo>
                  <a:cubicBezTo>
                    <a:pt x="16044" y="685192"/>
                    <a:pt x="0" y="669148"/>
                    <a:pt x="0" y="649357"/>
                  </a:cubicBezTo>
                  <a:lnTo>
                    <a:pt x="0" y="35835"/>
                  </a:lnTo>
                  <a:cubicBezTo>
                    <a:pt x="0" y="16044"/>
                    <a:pt x="16044" y="0"/>
                    <a:pt x="35835" y="0"/>
                  </a:cubicBezTo>
                  <a:close/>
                </a:path>
              </a:pathLst>
            </a:custGeom>
            <a:solidFill>
              <a:srgbClr val="86B49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868237" cy="7423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5. Advanced Analytics</a:t>
              </a:r>
            </a:p>
            <a:p>
              <a:pPr algn="ctr">
                <a:lnSpc>
                  <a:spcPts val="3639"/>
                </a:lnSpc>
              </a:pPr>
              <a:r>
                <a:rPr lang="en-US" sz="25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• Multi-field comparisons</a:t>
              </a:r>
            </a:p>
            <a:p>
              <a:pPr algn="ctr">
                <a:lnSpc>
                  <a:spcPts val="3639"/>
                </a:lnSpc>
              </a:pPr>
              <a:r>
                <a:rPr lang="en-US" sz="25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• Trend charts</a:t>
              </a:r>
            </a:p>
            <a:p>
              <a:pPr algn="ctr">
                <a:lnSpc>
                  <a:spcPts val="3639"/>
                </a:lnSpc>
              </a:pPr>
              <a:r>
                <a:rPr lang="en-US" sz="25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• PDF export reports</a:t>
              </a:r>
            </a:p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476503" y="2492345"/>
            <a:ext cx="4219633" cy="3330031"/>
            <a:chOff x="0" y="0"/>
            <a:chExt cx="868237" cy="68519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68237" cy="685192"/>
            </a:xfrm>
            <a:custGeom>
              <a:avLst/>
              <a:gdLst/>
              <a:ahLst/>
              <a:cxnLst/>
              <a:rect r="r" b="b" t="t" l="l"/>
              <a:pathLst>
                <a:path h="685192" w="868237">
                  <a:moveTo>
                    <a:pt x="35835" y="0"/>
                  </a:moveTo>
                  <a:lnTo>
                    <a:pt x="832402" y="0"/>
                  </a:lnTo>
                  <a:cubicBezTo>
                    <a:pt x="852193" y="0"/>
                    <a:pt x="868237" y="16044"/>
                    <a:pt x="868237" y="35835"/>
                  </a:cubicBezTo>
                  <a:lnTo>
                    <a:pt x="868237" y="649357"/>
                  </a:lnTo>
                  <a:cubicBezTo>
                    <a:pt x="868237" y="658861"/>
                    <a:pt x="864462" y="667976"/>
                    <a:pt x="857741" y="674696"/>
                  </a:cubicBezTo>
                  <a:cubicBezTo>
                    <a:pt x="851021" y="681416"/>
                    <a:pt x="841906" y="685192"/>
                    <a:pt x="832402" y="685192"/>
                  </a:cubicBezTo>
                  <a:lnTo>
                    <a:pt x="35835" y="685192"/>
                  </a:lnTo>
                  <a:cubicBezTo>
                    <a:pt x="16044" y="685192"/>
                    <a:pt x="0" y="669148"/>
                    <a:pt x="0" y="649357"/>
                  </a:cubicBezTo>
                  <a:lnTo>
                    <a:pt x="0" y="35835"/>
                  </a:lnTo>
                  <a:cubicBezTo>
                    <a:pt x="0" y="16044"/>
                    <a:pt x="16044" y="0"/>
                    <a:pt x="35835" y="0"/>
                  </a:cubicBezTo>
                  <a:close/>
                </a:path>
              </a:pathLst>
            </a:custGeom>
            <a:solidFill>
              <a:srgbClr val="86B499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868237" cy="7423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3. Smart Alerts</a:t>
              </a:r>
            </a:p>
            <a:p>
              <a:pPr algn="ctr">
                <a:lnSpc>
                  <a:spcPts val="3639"/>
                </a:lnSpc>
              </a:pPr>
              <a:r>
                <a:rPr lang="en-US" sz="25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• Critical, warning &amp; informational notifications</a:t>
              </a:r>
            </a:p>
            <a:p>
              <a:pPr algn="ctr">
                <a:lnSpc>
                  <a:spcPts val="3639"/>
                </a:lnSpc>
              </a:pPr>
              <a:r>
                <a:rPr lang="en-US" sz="25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• Local language support</a:t>
              </a:r>
            </a:p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681393" y="6316310"/>
            <a:ext cx="4219633" cy="3330031"/>
            <a:chOff x="0" y="0"/>
            <a:chExt cx="868237" cy="68519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68237" cy="685192"/>
            </a:xfrm>
            <a:custGeom>
              <a:avLst/>
              <a:gdLst/>
              <a:ahLst/>
              <a:cxnLst/>
              <a:rect r="r" b="b" t="t" l="l"/>
              <a:pathLst>
                <a:path h="685192" w="868237">
                  <a:moveTo>
                    <a:pt x="35835" y="0"/>
                  </a:moveTo>
                  <a:lnTo>
                    <a:pt x="832402" y="0"/>
                  </a:lnTo>
                  <a:cubicBezTo>
                    <a:pt x="852193" y="0"/>
                    <a:pt x="868237" y="16044"/>
                    <a:pt x="868237" y="35835"/>
                  </a:cubicBezTo>
                  <a:lnTo>
                    <a:pt x="868237" y="649357"/>
                  </a:lnTo>
                  <a:cubicBezTo>
                    <a:pt x="868237" y="658861"/>
                    <a:pt x="864462" y="667976"/>
                    <a:pt x="857741" y="674696"/>
                  </a:cubicBezTo>
                  <a:cubicBezTo>
                    <a:pt x="851021" y="681416"/>
                    <a:pt x="841906" y="685192"/>
                    <a:pt x="832402" y="685192"/>
                  </a:cubicBezTo>
                  <a:lnTo>
                    <a:pt x="35835" y="685192"/>
                  </a:lnTo>
                  <a:cubicBezTo>
                    <a:pt x="16044" y="685192"/>
                    <a:pt x="0" y="669148"/>
                    <a:pt x="0" y="649357"/>
                  </a:cubicBezTo>
                  <a:lnTo>
                    <a:pt x="0" y="35835"/>
                  </a:lnTo>
                  <a:cubicBezTo>
                    <a:pt x="0" y="16044"/>
                    <a:pt x="16044" y="0"/>
                    <a:pt x="35835" y="0"/>
                  </a:cubicBezTo>
                  <a:close/>
                </a:path>
              </a:pathLst>
            </a:custGeom>
            <a:solidFill>
              <a:srgbClr val="86B499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868237" cy="7423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4. Automation Control</a:t>
              </a:r>
            </a:p>
            <a:p>
              <a:pPr algn="ctr">
                <a:lnSpc>
                  <a:spcPts val="3639"/>
                </a:lnSpc>
              </a:pPr>
              <a:r>
                <a:rPr lang="en-US" sz="25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• IoT irrigation ON/OFF</a:t>
              </a:r>
            </a:p>
            <a:p>
              <a:pPr algn="ctr">
                <a:lnSpc>
                  <a:spcPts val="3639"/>
                </a:lnSpc>
              </a:pPr>
              <a:r>
                <a:rPr lang="en-US" sz="25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• Auto mode &amp; timer scheduling</a:t>
              </a:r>
            </a:p>
            <a:p>
              <a:pPr algn="ctr">
                <a:lnSpc>
                  <a:spcPts val="3639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</a:blip>
            <a:stretch>
              <a:fillRect l="0" t="-34106" r="0" b="-3700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65454" y="7200900"/>
            <a:ext cx="1137181" cy="4114800"/>
          </a:xfrm>
          <a:custGeom>
            <a:avLst/>
            <a:gdLst/>
            <a:ahLst/>
            <a:cxnLst/>
            <a:rect r="r" b="b" t="t" l="l"/>
            <a:pathLst>
              <a:path h="4114800" w="1137181">
                <a:moveTo>
                  <a:pt x="0" y="0"/>
                </a:moveTo>
                <a:lnTo>
                  <a:pt x="1137182" y="0"/>
                </a:lnTo>
                <a:lnTo>
                  <a:pt x="11371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5114538" y="6489102"/>
            <a:ext cx="5190688" cy="4114800"/>
          </a:xfrm>
          <a:custGeom>
            <a:avLst/>
            <a:gdLst/>
            <a:ahLst/>
            <a:cxnLst/>
            <a:rect r="r" b="b" t="t" l="l"/>
            <a:pathLst>
              <a:path h="4114800" w="5190688">
                <a:moveTo>
                  <a:pt x="5190688" y="0"/>
                </a:moveTo>
                <a:lnTo>
                  <a:pt x="0" y="0"/>
                </a:lnTo>
                <a:lnTo>
                  <a:pt x="0" y="4114800"/>
                </a:lnTo>
                <a:lnTo>
                  <a:pt x="5190688" y="4114800"/>
                </a:lnTo>
                <a:lnTo>
                  <a:pt x="519068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360178" y="-1560134"/>
            <a:ext cx="3126630" cy="4114800"/>
          </a:xfrm>
          <a:custGeom>
            <a:avLst/>
            <a:gdLst/>
            <a:ahLst/>
            <a:cxnLst/>
            <a:rect r="r" b="b" t="t" l="l"/>
            <a:pathLst>
              <a:path h="4114800" w="3126630">
                <a:moveTo>
                  <a:pt x="0" y="0"/>
                </a:moveTo>
                <a:lnTo>
                  <a:pt x="3126630" y="0"/>
                </a:lnTo>
                <a:lnTo>
                  <a:pt x="31266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55760" y="0"/>
            <a:ext cx="2708243" cy="3055845"/>
          </a:xfrm>
          <a:custGeom>
            <a:avLst/>
            <a:gdLst/>
            <a:ahLst/>
            <a:cxnLst/>
            <a:rect r="r" b="b" t="t" l="l"/>
            <a:pathLst>
              <a:path h="3055845" w="2708243">
                <a:moveTo>
                  <a:pt x="0" y="0"/>
                </a:moveTo>
                <a:lnTo>
                  <a:pt x="2708243" y="0"/>
                </a:lnTo>
                <a:lnTo>
                  <a:pt x="2708243" y="3055845"/>
                </a:lnTo>
                <a:lnTo>
                  <a:pt x="0" y="305584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43840" y="2497516"/>
            <a:ext cx="9869778" cy="6914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9"/>
              </a:lnSpc>
            </a:pPr>
            <a:r>
              <a:rPr lang="en-US" sz="3028" b="true">
                <a:solidFill>
                  <a:srgbClr val="343C35"/>
                </a:solidFill>
                <a:latin typeface="Barlow 1 Bold"/>
                <a:ea typeface="Barlow 1 Bold"/>
                <a:cs typeface="Barlow 1 Bold"/>
                <a:sym typeface="Barlow 1 Bold"/>
              </a:rPr>
              <a:t>A standard Design Thinking Framework was followed:</a:t>
            </a:r>
          </a:p>
          <a:p>
            <a:pPr algn="l" marL="653777" indent="-326889" lvl="1">
              <a:lnSpc>
                <a:spcPts val="4239"/>
              </a:lnSpc>
              <a:buAutoNum type="arabicPeriod" startAt="1"/>
            </a:pPr>
            <a:r>
              <a:rPr lang="en-US" b="true" sz="3028">
                <a:solidFill>
                  <a:srgbClr val="343C35"/>
                </a:solidFill>
                <a:latin typeface="Barlow 1 Bold"/>
                <a:ea typeface="Barlow 1 Bold"/>
                <a:cs typeface="Barlow 1 Bold"/>
                <a:sym typeface="Barlow 1 Bold"/>
              </a:rPr>
              <a:t>Empathize – Understand farmer pain points and technology limitations</a:t>
            </a:r>
          </a:p>
          <a:p>
            <a:pPr algn="l" marL="653777" indent="-326889" lvl="1">
              <a:lnSpc>
                <a:spcPts val="4239"/>
              </a:lnSpc>
              <a:buAutoNum type="arabicPeriod" startAt="1"/>
            </a:pPr>
            <a:r>
              <a:rPr lang="en-US" b="true" sz="3028">
                <a:solidFill>
                  <a:srgbClr val="343C35"/>
                </a:solidFill>
                <a:latin typeface="Barlow 1 Bold"/>
                <a:ea typeface="Barlow 1 Bold"/>
                <a:cs typeface="Barlow 1 Bold"/>
                <a:sym typeface="Barlow 1 Bold"/>
              </a:rPr>
              <a:t>Define – Convert insights into clear problem statements</a:t>
            </a:r>
          </a:p>
          <a:p>
            <a:pPr algn="l" marL="653777" indent="-326889" lvl="1">
              <a:lnSpc>
                <a:spcPts val="4239"/>
              </a:lnSpc>
              <a:buAutoNum type="arabicPeriod" startAt="1"/>
            </a:pPr>
            <a:r>
              <a:rPr lang="en-US" b="true" sz="3028">
                <a:solidFill>
                  <a:srgbClr val="343C35"/>
                </a:solidFill>
                <a:latin typeface="Barlow 1 Bold"/>
                <a:ea typeface="Barlow 1 Bold"/>
                <a:cs typeface="Barlow 1 Bold"/>
                <a:sym typeface="Barlow 1 Bold"/>
              </a:rPr>
              <a:t>Ideate – Explore visual concepts, features, and interaction flows</a:t>
            </a:r>
          </a:p>
          <a:p>
            <a:pPr algn="l" marL="653777" indent="-326889" lvl="1">
              <a:lnSpc>
                <a:spcPts val="4239"/>
              </a:lnSpc>
              <a:buAutoNum type="arabicPeriod" startAt="1"/>
            </a:pPr>
            <a:r>
              <a:rPr lang="en-US" b="true" sz="3028">
                <a:solidFill>
                  <a:srgbClr val="343C35"/>
                </a:solidFill>
                <a:latin typeface="Barlow 1 Bold"/>
                <a:ea typeface="Barlow 1 Bold"/>
                <a:cs typeface="Barlow 1 Bold"/>
                <a:sym typeface="Barlow 1 Bold"/>
              </a:rPr>
              <a:t>Prototype – Create low-fi → mid-fi → high-fi Figma screens</a:t>
            </a:r>
          </a:p>
          <a:p>
            <a:pPr algn="l" marL="653777" indent="-326889" lvl="1">
              <a:lnSpc>
                <a:spcPts val="4239"/>
              </a:lnSpc>
              <a:buAutoNum type="arabicPeriod" startAt="1"/>
            </a:pPr>
            <a:r>
              <a:rPr lang="en-US" b="true" sz="3028">
                <a:solidFill>
                  <a:srgbClr val="343C35"/>
                </a:solidFill>
                <a:latin typeface="Barlow 1 Bold"/>
                <a:ea typeface="Barlow 1 Bold"/>
                <a:cs typeface="Barlow 1 Bold"/>
                <a:sym typeface="Barlow 1 Bold"/>
              </a:rPr>
              <a:t>Test – Evaluate usability, clarity, and decision efficiency</a:t>
            </a:r>
          </a:p>
          <a:p>
            <a:pPr algn="l" marL="653777" indent="-326889" lvl="1">
              <a:lnSpc>
                <a:spcPts val="4239"/>
              </a:lnSpc>
              <a:buAutoNum type="arabicPeriod" startAt="1"/>
            </a:pPr>
            <a:r>
              <a:rPr lang="en-US" b="true" sz="3028">
                <a:solidFill>
                  <a:srgbClr val="343C35"/>
                </a:solidFill>
                <a:latin typeface="Barlow 1 Bold"/>
                <a:ea typeface="Barlow 1 Bold"/>
                <a:cs typeface="Barlow 1 Bold"/>
                <a:sym typeface="Barlow 1 Bold"/>
              </a:rPr>
              <a:t>Refine – Iterate based on user feedback</a:t>
            </a:r>
          </a:p>
          <a:p>
            <a:pPr algn="l">
              <a:lnSpc>
                <a:spcPts val="423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656940" y="121404"/>
            <a:ext cx="8974119" cy="1633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383"/>
              </a:lnSpc>
            </a:pPr>
            <a:r>
              <a:rPr lang="en-US" sz="9559" spc="-191">
                <a:solidFill>
                  <a:srgbClr val="343C35"/>
                </a:solidFill>
                <a:latin typeface="Lilita One"/>
                <a:ea typeface="Lilita One"/>
                <a:cs typeface="Lilita One"/>
                <a:sym typeface="Lilita One"/>
              </a:rPr>
              <a:t>DESIGN PROCESS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</a:blip>
            <a:stretch>
              <a:fillRect l="0" t="-34106" r="0" b="-37004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5903582" y="-1753734"/>
            <a:ext cx="3126630" cy="4114800"/>
          </a:xfrm>
          <a:custGeom>
            <a:avLst/>
            <a:gdLst/>
            <a:ahLst/>
            <a:cxnLst/>
            <a:rect r="r" b="b" t="t" l="l"/>
            <a:pathLst>
              <a:path h="4114800" w="3126630">
                <a:moveTo>
                  <a:pt x="3126631" y="0"/>
                </a:moveTo>
                <a:lnTo>
                  <a:pt x="0" y="0"/>
                </a:lnTo>
                <a:lnTo>
                  <a:pt x="0" y="4114800"/>
                </a:lnTo>
                <a:lnTo>
                  <a:pt x="3126631" y="4114800"/>
                </a:lnTo>
                <a:lnTo>
                  <a:pt x="312663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-2293378" y="7953848"/>
            <a:ext cx="5143500" cy="2263140"/>
          </a:xfrm>
          <a:custGeom>
            <a:avLst/>
            <a:gdLst/>
            <a:ahLst/>
            <a:cxnLst/>
            <a:rect r="r" b="b" t="t" l="l"/>
            <a:pathLst>
              <a:path h="2263140" w="5143500">
                <a:moveTo>
                  <a:pt x="0" y="0"/>
                </a:moveTo>
                <a:lnTo>
                  <a:pt x="5143500" y="0"/>
                </a:lnTo>
                <a:lnTo>
                  <a:pt x="5143500" y="2263140"/>
                </a:lnTo>
                <a:lnTo>
                  <a:pt x="0" y="22631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475041" y="9459822"/>
            <a:ext cx="4812959" cy="665063"/>
          </a:xfrm>
          <a:custGeom>
            <a:avLst/>
            <a:gdLst/>
            <a:ahLst/>
            <a:cxnLst/>
            <a:rect r="r" b="b" t="t" l="l"/>
            <a:pathLst>
              <a:path h="665063" w="4812959">
                <a:moveTo>
                  <a:pt x="0" y="0"/>
                </a:moveTo>
                <a:lnTo>
                  <a:pt x="4812959" y="0"/>
                </a:lnTo>
                <a:lnTo>
                  <a:pt x="4812959" y="665063"/>
                </a:lnTo>
                <a:lnTo>
                  <a:pt x="0" y="6650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873686" y="1992401"/>
            <a:ext cx="10618622" cy="1801921"/>
            <a:chOff x="0" y="0"/>
            <a:chExt cx="2796674" cy="4745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96674" cy="474580"/>
            </a:xfrm>
            <a:custGeom>
              <a:avLst/>
              <a:gdLst/>
              <a:ahLst/>
              <a:cxnLst/>
              <a:rect r="r" b="b" t="t" l="l"/>
              <a:pathLst>
                <a:path h="474580" w="2796674">
                  <a:moveTo>
                    <a:pt x="2593474" y="0"/>
                  </a:moveTo>
                  <a:cubicBezTo>
                    <a:pt x="2705698" y="0"/>
                    <a:pt x="2796674" y="106238"/>
                    <a:pt x="2796674" y="237290"/>
                  </a:cubicBezTo>
                  <a:cubicBezTo>
                    <a:pt x="2796674" y="368342"/>
                    <a:pt x="2705698" y="474580"/>
                    <a:pt x="2593474" y="474580"/>
                  </a:cubicBezTo>
                  <a:lnTo>
                    <a:pt x="203200" y="474580"/>
                  </a:lnTo>
                  <a:cubicBezTo>
                    <a:pt x="90976" y="474580"/>
                    <a:pt x="0" y="368342"/>
                    <a:pt x="0" y="237290"/>
                  </a:cubicBezTo>
                  <a:cubicBezTo>
                    <a:pt x="0" y="10623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E918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96674" cy="5126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3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Primary Problem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Farmers struggle to understand sensor readings and need simple, actionable, AI-powered insights instead of raw data.</a:t>
              </a:r>
            </a:p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229239" y="4148681"/>
            <a:ext cx="13907516" cy="2221021"/>
            <a:chOff x="0" y="0"/>
            <a:chExt cx="3662885" cy="58496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62885" cy="584960"/>
            </a:xfrm>
            <a:custGeom>
              <a:avLst/>
              <a:gdLst/>
              <a:ahLst/>
              <a:cxnLst/>
              <a:rect r="r" b="b" t="t" l="l"/>
              <a:pathLst>
                <a:path h="584960" w="3662885">
                  <a:moveTo>
                    <a:pt x="3459685" y="0"/>
                  </a:moveTo>
                  <a:cubicBezTo>
                    <a:pt x="3571909" y="0"/>
                    <a:pt x="3662885" y="130948"/>
                    <a:pt x="3662885" y="292480"/>
                  </a:cubicBezTo>
                  <a:cubicBezTo>
                    <a:pt x="3662885" y="454013"/>
                    <a:pt x="3571909" y="584960"/>
                    <a:pt x="3459685" y="584960"/>
                  </a:cubicBezTo>
                  <a:lnTo>
                    <a:pt x="203200" y="584960"/>
                  </a:lnTo>
                  <a:cubicBezTo>
                    <a:pt x="90976" y="584960"/>
                    <a:pt x="0" y="454013"/>
                    <a:pt x="0" y="292480"/>
                  </a:cubicBezTo>
                  <a:cubicBezTo>
                    <a:pt x="0" y="13094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E918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662885" cy="623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3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Secondary Problems</a:t>
              </a:r>
            </a:p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Lack of early warnings leads to crop damage</a:t>
              </a:r>
            </a:p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Farmers need automation features to reduce effort</a:t>
              </a:r>
            </a:p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Current apps don’t support multilingual interfaces</a:t>
              </a:r>
            </a:p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66928" y="6724061"/>
            <a:ext cx="15546109" cy="2735761"/>
            <a:chOff x="0" y="0"/>
            <a:chExt cx="3015037" cy="53057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015037" cy="530578"/>
            </a:xfrm>
            <a:custGeom>
              <a:avLst/>
              <a:gdLst/>
              <a:ahLst/>
              <a:cxnLst/>
              <a:rect r="r" b="b" t="t" l="l"/>
              <a:pathLst>
                <a:path h="530578" w="3015037">
                  <a:moveTo>
                    <a:pt x="2811837" y="0"/>
                  </a:moveTo>
                  <a:cubicBezTo>
                    <a:pt x="2924061" y="0"/>
                    <a:pt x="3015037" y="118774"/>
                    <a:pt x="3015037" y="265289"/>
                  </a:cubicBezTo>
                  <a:cubicBezTo>
                    <a:pt x="3015037" y="411804"/>
                    <a:pt x="2924061" y="530578"/>
                    <a:pt x="2811837" y="530578"/>
                  </a:cubicBezTo>
                  <a:lnTo>
                    <a:pt x="203200" y="530578"/>
                  </a:lnTo>
                  <a:cubicBezTo>
                    <a:pt x="90976" y="530578"/>
                    <a:pt x="0" y="411804"/>
                    <a:pt x="0" y="265289"/>
                  </a:cubicBezTo>
                  <a:cubicBezTo>
                    <a:pt x="0" y="1187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E918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015037" cy="5686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3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How Might We (HMW) statements</a:t>
              </a:r>
            </a:p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HMW simplify sensor data through visual cues?</a:t>
              </a:r>
            </a:p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HMW help farmers take timely actions with AI suggestions?</a:t>
              </a:r>
            </a:p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HMW support multiple fields with easy navigation?</a:t>
              </a:r>
            </a:p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HMW reduce water usage through smart irrigation control?</a:t>
              </a:r>
            </a:p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-12184070" y="-509666"/>
            <a:ext cx="16057756" cy="8229600"/>
          </a:xfrm>
          <a:custGeom>
            <a:avLst/>
            <a:gdLst/>
            <a:ahLst/>
            <a:cxnLst/>
            <a:rect r="r" b="b" t="t" l="l"/>
            <a:pathLst>
              <a:path h="8229600" w="16057756">
                <a:moveTo>
                  <a:pt x="0" y="0"/>
                </a:moveTo>
                <a:lnTo>
                  <a:pt x="16057756" y="0"/>
                </a:lnTo>
                <a:lnTo>
                  <a:pt x="160577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125205" y="7603614"/>
            <a:ext cx="2683386" cy="2683386"/>
          </a:xfrm>
          <a:custGeom>
            <a:avLst/>
            <a:gdLst/>
            <a:ahLst/>
            <a:cxnLst/>
            <a:rect r="r" b="b" t="t" l="l"/>
            <a:pathLst>
              <a:path h="2683386" w="2683386">
                <a:moveTo>
                  <a:pt x="0" y="0"/>
                </a:moveTo>
                <a:lnTo>
                  <a:pt x="2683385" y="0"/>
                </a:lnTo>
                <a:lnTo>
                  <a:pt x="2683385" y="2683386"/>
                </a:lnTo>
                <a:lnTo>
                  <a:pt x="0" y="268338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517699" y="-180975"/>
            <a:ext cx="9330595" cy="1631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83"/>
              </a:lnSpc>
            </a:pPr>
            <a:r>
              <a:rPr lang="en-US" sz="9559" spc="-191">
                <a:solidFill>
                  <a:srgbClr val="343C35"/>
                </a:solidFill>
                <a:latin typeface="Lilita One"/>
                <a:ea typeface="Lilita One"/>
                <a:cs typeface="Lilita One"/>
                <a:sym typeface="Lilita One"/>
              </a:rPr>
              <a:t>DEFINE STAGE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</a:blip>
            <a:stretch>
              <a:fillRect l="0" t="-34106" r="0" b="-3700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1440180" y="6583680"/>
            <a:ext cx="5143500" cy="2263140"/>
          </a:xfrm>
          <a:custGeom>
            <a:avLst/>
            <a:gdLst/>
            <a:ahLst/>
            <a:cxnLst/>
            <a:rect r="r" b="b" t="t" l="l"/>
            <a:pathLst>
              <a:path h="2263140" w="5143500">
                <a:moveTo>
                  <a:pt x="0" y="0"/>
                </a:moveTo>
                <a:lnTo>
                  <a:pt x="5143500" y="0"/>
                </a:lnTo>
                <a:lnTo>
                  <a:pt x="5143500" y="2263140"/>
                </a:lnTo>
                <a:lnTo>
                  <a:pt x="0" y="22631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65611" y="8568448"/>
            <a:ext cx="6556779" cy="906028"/>
          </a:xfrm>
          <a:custGeom>
            <a:avLst/>
            <a:gdLst/>
            <a:ahLst/>
            <a:cxnLst/>
            <a:rect r="r" b="b" t="t" l="l"/>
            <a:pathLst>
              <a:path h="906028" w="6556779">
                <a:moveTo>
                  <a:pt x="0" y="0"/>
                </a:moveTo>
                <a:lnTo>
                  <a:pt x="6556778" y="0"/>
                </a:lnTo>
                <a:lnTo>
                  <a:pt x="6556778" y="906028"/>
                </a:lnTo>
                <a:lnTo>
                  <a:pt x="0" y="9060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29858" y="-1028700"/>
            <a:ext cx="1758142" cy="4114800"/>
          </a:xfrm>
          <a:custGeom>
            <a:avLst/>
            <a:gdLst/>
            <a:ahLst/>
            <a:cxnLst/>
            <a:rect r="r" b="b" t="t" l="l"/>
            <a:pathLst>
              <a:path h="4114800" w="1758142">
                <a:moveTo>
                  <a:pt x="0" y="0"/>
                </a:moveTo>
                <a:lnTo>
                  <a:pt x="1758142" y="0"/>
                </a:lnTo>
                <a:lnTo>
                  <a:pt x="17581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20484" y="3226645"/>
            <a:ext cx="5271350" cy="1916855"/>
          </a:xfrm>
          <a:custGeom>
            <a:avLst/>
            <a:gdLst/>
            <a:ahLst/>
            <a:cxnLst/>
            <a:rect r="r" b="b" t="t" l="l"/>
            <a:pathLst>
              <a:path h="1916855" w="5271350">
                <a:moveTo>
                  <a:pt x="0" y="0"/>
                </a:moveTo>
                <a:lnTo>
                  <a:pt x="5271350" y="0"/>
                </a:lnTo>
                <a:lnTo>
                  <a:pt x="5271350" y="1916855"/>
                </a:lnTo>
                <a:lnTo>
                  <a:pt x="0" y="19168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293275" y="3222761"/>
            <a:ext cx="5271350" cy="1916855"/>
          </a:xfrm>
          <a:custGeom>
            <a:avLst/>
            <a:gdLst/>
            <a:ahLst/>
            <a:cxnLst/>
            <a:rect r="r" b="b" t="t" l="l"/>
            <a:pathLst>
              <a:path h="1916855" w="5271350">
                <a:moveTo>
                  <a:pt x="0" y="0"/>
                </a:moveTo>
                <a:lnTo>
                  <a:pt x="5271350" y="0"/>
                </a:lnTo>
                <a:lnTo>
                  <a:pt x="5271350" y="1916854"/>
                </a:lnTo>
                <a:lnTo>
                  <a:pt x="0" y="19168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625699" y="3226645"/>
            <a:ext cx="5271350" cy="1916855"/>
          </a:xfrm>
          <a:custGeom>
            <a:avLst/>
            <a:gdLst/>
            <a:ahLst/>
            <a:cxnLst/>
            <a:rect r="r" b="b" t="t" l="l"/>
            <a:pathLst>
              <a:path h="1916855" w="5271350">
                <a:moveTo>
                  <a:pt x="0" y="0"/>
                </a:moveTo>
                <a:lnTo>
                  <a:pt x="5271350" y="0"/>
                </a:lnTo>
                <a:lnTo>
                  <a:pt x="5271350" y="1916855"/>
                </a:lnTo>
                <a:lnTo>
                  <a:pt x="0" y="19168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229936" y="6538250"/>
            <a:ext cx="5271350" cy="1916855"/>
          </a:xfrm>
          <a:custGeom>
            <a:avLst/>
            <a:gdLst/>
            <a:ahLst/>
            <a:cxnLst/>
            <a:rect r="r" b="b" t="t" l="l"/>
            <a:pathLst>
              <a:path h="1916855" w="5271350">
                <a:moveTo>
                  <a:pt x="0" y="0"/>
                </a:moveTo>
                <a:lnTo>
                  <a:pt x="5271350" y="0"/>
                </a:lnTo>
                <a:lnTo>
                  <a:pt x="5271350" y="1916855"/>
                </a:lnTo>
                <a:lnTo>
                  <a:pt x="0" y="19168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607354" y="6538250"/>
            <a:ext cx="5271350" cy="1916855"/>
          </a:xfrm>
          <a:custGeom>
            <a:avLst/>
            <a:gdLst/>
            <a:ahLst/>
            <a:cxnLst/>
            <a:rect r="r" b="b" t="t" l="l"/>
            <a:pathLst>
              <a:path h="1916855" w="5271350">
                <a:moveTo>
                  <a:pt x="0" y="0"/>
                </a:moveTo>
                <a:lnTo>
                  <a:pt x="5271350" y="0"/>
                </a:lnTo>
                <a:lnTo>
                  <a:pt x="5271350" y="1916855"/>
                </a:lnTo>
                <a:lnTo>
                  <a:pt x="0" y="19168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229475" y="3713572"/>
            <a:ext cx="1666339" cy="935233"/>
          </a:xfrm>
          <a:custGeom>
            <a:avLst/>
            <a:gdLst/>
            <a:ahLst/>
            <a:cxnLst/>
            <a:rect r="r" b="b" t="t" l="l"/>
            <a:pathLst>
              <a:path h="935233" w="1666339">
                <a:moveTo>
                  <a:pt x="0" y="0"/>
                </a:moveTo>
                <a:lnTo>
                  <a:pt x="1666339" y="0"/>
                </a:lnTo>
                <a:lnTo>
                  <a:pt x="1666339" y="935232"/>
                </a:lnTo>
                <a:lnTo>
                  <a:pt x="0" y="93523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479961" y="3339252"/>
            <a:ext cx="3562826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343C3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Theme 3: AI Intelligence</a:t>
            </a:r>
          </a:p>
          <a:p>
            <a:pPr algn="l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343C3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Crop predictions</a:t>
            </a:r>
          </a:p>
          <a:p>
            <a:pPr algn="l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343C3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Pest risk probability</a:t>
            </a:r>
          </a:p>
          <a:p>
            <a:pPr algn="l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343C3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Yield forecasting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1216893" y="3652694"/>
            <a:ext cx="1666339" cy="935233"/>
          </a:xfrm>
          <a:custGeom>
            <a:avLst/>
            <a:gdLst/>
            <a:ahLst/>
            <a:cxnLst/>
            <a:rect r="r" b="b" t="t" l="l"/>
            <a:pathLst>
              <a:path h="935233" w="1666339">
                <a:moveTo>
                  <a:pt x="0" y="0"/>
                </a:moveTo>
                <a:lnTo>
                  <a:pt x="1666339" y="0"/>
                </a:lnTo>
                <a:lnTo>
                  <a:pt x="1666339" y="935233"/>
                </a:lnTo>
                <a:lnTo>
                  <a:pt x="0" y="9352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400000">
            <a:off x="13788166" y="5358346"/>
            <a:ext cx="1666339" cy="935233"/>
          </a:xfrm>
          <a:custGeom>
            <a:avLst/>
            <a:gdLst/>
            <a:ahLst/>
            <a:cxnLst/>
            <a:rect r="r" b="b" t="t" l="l"/>
            <a:pathLst>
              <a:path h="935233" w="1666339">
                <a:moveTo>
                  <a:pt x="0" y="0"/>
                </a:moveTo>
                <a:lnTo>
                  <a:pt x="1666339" y="0"/>
                </a:lnTo>
                <a:lnTo>
                  <a:pt x="1666339" y="935233"/>
                </a:lnTo>
                <a:lnTo>
                  <a:pt x="0" y="9352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660005">
            <a:off x="8721150" y="6882126"/>
            <a:ext cx="1666339" cy="935233"/>
          </a:xfrm>
          <a:custGeom>
            <a:avLst/>
            <a:gdLst/>
            <a:ahLst/>
            <a:cxnLst/>
            <a:rect r="r" b="b" t="t" l="l"/>
            <a:pathLst>
              <a:path h="935233" w="1666339">
                <a:moveTo>
                  <a:pt x="0" y="0"/>
                </a:moveTo>
                <a:lnTo>
                  <a:pt x="1666340" y="0"/>
                </a:lnTo>
                <a:lnTo>
                  <a:pt x="1666340" y="935233"/>
                </a:lnTo>
                <a:lnTo>
                  <a:pt x="0" y="9352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2628900" y="-1028700"/>
            <a:ext cx="7315200" cy="3418893"/>
          </a:xfrm>
          <a:custGeom>
            <a:avLst/>
            <a:gdLst/>
            <a:ahLst/>
            <a:cxnLst/>
            <a:rect r="r" b="b" t="t" l="l"/>
            <a:pathLst>
              <a:path h="3418893" w="7315200">
                <a:moveTo>
                  <a:pt x="0" y="0"/>
                </a:moveTo>
                <a:lnTo>
                  <a:pt x="7315200" y="0"/>
                </a:lnTo>
                <a:lnTo>
                  <a:pt x="7315200" y="3418893"/>
                </a:lnTo>
                <a:lnTo>
                  <a:pt x="0" y="341889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746972" y="7496677"/>
            <a:ext cx="1541028" cy="3350061"/>
          </a:xfrm>
          <a:custGeom>
            <a:avLst/>
            <a:gdLst/>
            <a:ahLst/>
            <a:cxnLst/>
            <a:rect r="r" b="b" t="t" l="l"/>
            <a:pathLst>
              <a:path h="3350061" w="1541028">
                <a:moveTo>
                  <a:pt x="0" y="0"/>
                </a:moveTo>
                <a:lnTo>
                  <a:pt x="1541028" y="0"/>
                </a:lnTo>
                <a:lnTo>
                  <a:pt x="1541028" y="3350062"/>
                </a:lnTo>
                <a:lnTo>
                  <a:pt x="0" y="335006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691834" y="152400"/>
            <a:ext cx="6474232" cy="1671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30"/>
              </a:lnSpc>
            </a:pPr>
            <a:r>
              <a:rPr lang="en-US" sz="6734" spc="-134">
                <a:solidFill>
                  <a:srgbClr val="343C35"/>
                </a:solidFill>
                <a:latin typeface="Lilita One"/>
                <a:ea typeface="Lilita One"/>
                <a:cs typeface="Lilita One"/>
                <a:sym typeface="Lilita One"/>
              </a:rPr>
              <a:t>AFFINITY MAPPING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3484040"/>
            <a:ext cx="4030135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343C3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Theme 1: Simplicity</a:t>
            </a:r>
          </a:p>
          <a:p>
            <a:pPr algn="ctr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343C3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Large cards, clear icons</a:t>
            </a:r>
          </a:p>
          <a:p>
            <a:pPr algn="ctr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343C3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Less text, more visuals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442730" y="3484040"/>
            <a:ext cx="3602712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343C3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Theme 2: Automation</a:t>
            </a:r>
          </a:p>
          <a:p>
            <a:pPr algn="l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343C3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Auto irrigation mode</a:t>
            </a:r>
          </a:p>
          <a:p>
            <a:pPr algn="l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343C3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Smart alerts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609800" y="6860407"/>
            <a:ext cx="4511621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343C3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Theme 4: Localization</a:t>
            </a:r>
          </a:p>
          <a:p>
            <a:pPr algn="l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343C3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Hindi/Marathi support</a:t>
            </a:r>
          </a:p>
          <a:p>
            <a:pPr algn="l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343C3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Regional weather models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957494" y="6860407"/>
            <a:ext cx="4921211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343C3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Theme 5: Control &amp; Transparency</a:t>
            </a:r>
          </a:p>
          <a:p>
            <a:pPr algn="l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343C3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View sensor node maps</a:t>
            </a:r>
          </a:p>
          <a:p>
            <a:pPr algn="l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343C3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Export analytics PDF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</a:blip>
            <a:stretch>
              <a:fillRect l="0" t="-34106" r="0" b="-3700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2147116" y="7900043"/>
            <a:ext cx="5143500" cy="2263140"/>
          </a:xfrm>
          <a:custGeom>
            <a:avLst/>
            <a:gdLst/>
            <a:ahLst/>
            <a:cxnLst/>
            <a:rect r="r" b="b" t="t" l="l"/>
            <a:pathLst>
              <a:path h="2263140" w="5143500">
                <a:moveTo>
                  <a:pt x="0" y="0"/>
                </a:moveTo>
                <a:lnTo>
                  <a:pt x="5143500" y="0"/>
                </a:lnTo>
                <a:lnTo>
                  <a:pt x="5143500" y="2263140"/>
                </a:lnTo>
                <a:lnTo>
                  <a:pt x="0" y="22631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19756" y="9380972"/>
            <a:ext cx="6556779" cy="906028"/>
          </a:xfrm>
          <a:custGeom>
            <a:avLst/>
            <a:gdLst/>
            <a:ahLst/>
            <a:cxnLst/>
            <a:rect r="r" b="b" t="t" l="l"/>
            <a:pathLst>
              <a:path h="906028" w="6556779">
                <a:moveTo>
                  <a:pt x="0" y="0"/>
                </a:moveTo>
                <a:lnTo>
                  <a:pt x="6556779" y="0"/>
                </a:lnTo>
                <a:lnTo>
                  <a:pt x="6556779" y="906028"/>
                </a:lnTo>
                <a:lnTo>
                  <a:pt x="0" y="9060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988161" y="-1028700"/>
            <a:ext cx="1758142" cy="4114800"/>
          </a:xfrm>
          <a:custGeom>
            <a:avLst/>
            <a:gdLst/>
            <a:ahLst/>
            <a:cxnLst/>
            <a:rect r="r" b="b" t="t" l="l"/>
            <a:pathLst>
              <a:path h="4114800" w="1758142">
                <a:moveTo>
                  <a:pt x="0" y="0"/>
                </a:moveTo>
                <a:lnTo>
                  <a:pt x="1758142" y="0"/>
                </a:lnTo>
                <a:lnTo>
                  <a:pt x="17581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7489" y="2906891"/>
            <a:ext cx="7412088" cy="5308136"/>
          </a:xfrm>
          <a:custGeom>
            <a:avLst/>
            <a:gdLst/>
            <a:ahLst/>
            <a:cxnLst/>
            <a:rect r="r" b="b" t="t" l="l"/>
            <a:pathLst>
              <a:path h="5308136" w="7412088">
                <a:moveTo>
                  <a:pt x="0" y="0"/>
                </a:moveTo>
                <a:lnTo>
                  <a:pt x="7412089" y="0"/>
                </a:lnTo>
                <a:lnTo>
                  <a:pt x="7412089" y="5308136"/>
                </a:lnTo>
                <a:lnTo>
                  <a:pt x="0" y="53081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847212" y="2906891"/>
            <a:ext cx="7412088" cy="5308136"/>
          </a:xfrm>
          <a:custGeom>
            <a:avLst/>
            <a:gdLst/>
            <a:ahLst/>
            <a:cxnLst/>
            <a:rect r="r" b="b" t="t" l="l"/>
            <a:pathLst>
              <a:path h="5308136" w="7412088">
                <a:moveTo>
                  <a:pt x="0" y="0"/>
                </a:moveTo>
                <a:lnTo>
                  <a:pt x="7412088" y="0"/>
                </a:lnTo>
                <a:lnTo>
                  <a:pt x="7412088" y="5308136"/>
                </a:lnTo>
                <a:lnTo>
                  <a:pt x="0" y="53081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774108" y="6157627"/>
            <a:ext cx="4102427" cy="4114800"/>
          </a:xfrm>
          <a:custGeom>
            <a:avLst/>
            <a:gdLst/>
            <a:ahLst/>
            <a:cxnLst/>
            <a:rect r="r" b="b" t="t" l="l"/>
            <a:pathLst>
              <a:path h="4114800" w="4102427">
                <a:moveTo>
                  <a:pt x="0" y="0"/>
                </a:moveTo>
                <a:lnTo>
                  <a:pt x="4102427" y="0"/>
                </a:lnTo>
                <a:lnTo>
                  <a:pt x="41024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411465" y="420242"/>
            <a:ext cx="7465070" cy="989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9"/>
              </a:lnSpc>
            </a:pPr>
            <a:r>
              <a:rPr lang="en-US" sz="7764" spc="-155">
                <a:solidFill>
                  <a:srgbClr val="343C35"/>
                </a:solidFill>
                <a:latin typeface="Lilita One"/>
                <a:ea typeface="Lilita One"/>
                <a:cs typeface="Lilita One"/>
                <a:sym typeface="Lilita One"/>
              </a:rPr>
              <a:t>IDEATION STAGE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7489" y="3258506"/>
            <a:ext cx="7098387" cy="4216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343C3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Concept Ideas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</a:p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343C3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Real-time sensor cards with color coding</a:t>
            </a:r>
          </a:p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343C3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Field Map showing moisture zones</a:t>
            </a:r>
          </a:p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343C3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 Insights hub with predictions</a:t>
            </a:r>
          </a:p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343C3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Automation panel with toggles &amp; timers</a:t>
            </a:r>
          </a:p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343C3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Analytics dashboard comparing fields</a:t>
            </a:r>
          </a:p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343C3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Weather + irrigation scheduling</a:t>
            </a:r>
          </a:p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343C3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Multilingual onboarding &amp; UI themes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15360" y="3692525"/>
            <a:ext cx="7412088" cy="2844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343C3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Sketches Created For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</a:p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343C3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Dashboard layout</a:t>
            </a:r>
          </a:p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343C3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 insights screen</a:t>
            </a:r>
          </a:p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343C3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Sensor detail with trend chart</a:t>
            </a:r>
          </a:p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343C3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Alerts with severity filters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</a:blip>
            <a:stretch>
              <a:fillRect l="0" t="-34106" r="0" b="-3700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77530" y="9833986"/>
            <a:ext cx="6556779" cy="906028"/>
          </a:xfrm>
          <a:custGeom>
            <a:avLst/>
            <a:gdLst/>
            <a:ahLst/>
            <a:cxnLst/>
            <a:rect r="r" b="b" t="t" l="l"/>
            <a:pathLst>
              <a:path h="906028" w="6556779">
                <a:moveTo>
                  <a:pt x="0" y="0"/>
                </a:moveTo>
                <a:lnTo>
                  <a:pt x="6556778" y="0"/>
                </a:lnTo>
                <a:lnTo>
                  <a:pt x="6556778" y="906028"/>
                </a:lnTo>
                <a:lnTo>
                  <a:pt x="0" y="9060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990973" y="1862022"/>
            <a:ext cx="3816966" cy="7552524"/>
            <a:chOff x="0" y="0"/>
            <a:chExt cx="2620010" cy="51841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2277" r="0" b="-2277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1926867" y="1947913"/>
            <a:ext cx="3771726" cy="7463008"/>
            <a:chOff x="0" y="0"/>
            <a:chExt cx="2620010" cy="51841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1639" t="0" r="-1639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457826" y="1903155"/>
            <a:ext cx="3816966" cy="7552524"/>
            <a:chOff x="0" y="0"/>
            <a:chExt cx="2620010" cy="51841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982" r="0" b="-982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Freeform 34" id="34"/>
          <p:cNvSpPr/>
          <p:nvPr/>
        </p:nvSpPr>
        <p:spPr>
          <a:xfrm flipH="false" flipV="false" rot="0">
            <a:off x="0" y="6172200"/>
            <a:ext cx="3987615" cy="4114800"/>
          </a:xfrm>
          <a:custGeom>
            <a:avLst/>
            <a:gdLst/>
            <a:ahLst/>
            <a:cxnLst/>
            <a:rect r="r" b="b" t="t" l="l"/>
            <a:pathLst>
              <a:path h="4114800" w="3987615">
                <a:moveTo>
                  <a:pt x="0" y="0"/>
                </a:moveTo>
                <a:lnTo>
                  <a:pt x="3987615" y="0"/>
                </a:lnTo>
                <a:lnTo>
                  <a:pt x="3987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4601020" y="0"/>
            <a:ext cx="3686980" cy="4114800"/>
          </a:xfrm>
          <a:custGeom>
            <a:avLst/>
            <a:gdLst/>
            <a:ahLst/>
            <a:cxnLst/>
            <a:rect r="r" b="b" t="t" l="l"/>
            <a:pathLst>
              <a:path h="4114800" w="3686980">
                <a:moveTo>
                  <a:pt x="0" y="0"/>
                </a:moveTo>
                <a:lnTo>
                  <a:pt x="3686980" y="0"/>
                </a:lnTo>
                <a:lnTo>
                  <a:pt x="36869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4335745" y="219075"/>
            <a:ext cx="9127421" cy="1223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24"/>
              </a:lnSpc>
            </a:pPr>
            <a:r>
              <a:rPr lang="en-US" sz="9494" spc="-189">
                <a:solidFill>
                  <a:srgbClr val="343C35"/>
                </a:solidFill>
                <a:latin typeface="Lilita One"/>
                <a:ea typeface="Lilita One"/>
                <a:cs typeface="Lilita One"/>
                <a:sym typeface="Lilita One"/>
              </a:rPr>
              <a:t>PROTOTYPE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</a:blip>
            <a:stretch>
              <a:fillRect l="0" t="-34106" r="0" b="-3700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1440180" y="6583680"/>
            <a:ext cx="5143500" cy="2263140"/>
          </a:xfrm>
          <a:custGeom>
            <a:avLst/>
            <a:gdLst/>
            <a:ahLst/>
            <a:cxnLst/>
            <a:rect r="r" b="b" t="t" l="l"/>
            <a:pathLst>
              <a:path h="2263140" w="5143500">
                <a:moveTo>
                  <a:pt x="0" y="0"/>
                </a:moveTo>
                <a:lnTo>
                  <a:pt x="5143500" y="0"/>
                </a:lnTo>
                <a:lnTo>
                  <a:pt x="5143500" y="2263140"/>
                </a:lnTo>
                <a:lnTo>
                  <a:pt x="0" y="22631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65611" y="7715250"/>
            <a:ext cx="6556779" cy="906028"/>
          </a:xfrm>
          <a:custGeom>
            <a:avLst/>
            <a:gdLst/>
            <a:ahLst/>
            <a:cxnLst/>
            <a:rect r="r" b="b" t="t" l="l"/>
            <a:pathLst>
              <a:path h="906028" w="6556779">
                <a:moveTo>
                  <a:pt x="0" y="0"/>
                </a:moveTo>
                <a:lnTo>
                  <a:pt x="6556778" y="0"/>
                </a:lnTo>
                <a:lnTo>
                  <a:pt x="6556778" y="906028"/>
                </a:lnTo>
                <a:lnTo>
                  <a:pt x="0" y="9060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501158" y="0"/>
            <a:ext cx="1758142" cy="4114800"/>
          </a:xfrm>
          <a:custGeom>
            <a:avLst/>
            <a:gdLst/>
            <a:ahLst/>
            <a:cxnLst/>
            <a:rect r="r" b="b" t="t" l="l"/>
            <a:pathLst>
              <a:path h="4114800" w="1758142">
                <a:moveTo>
                  <a:pt x="0" y="0"/>
                </a:moveTo>
                <a:lnTo>
                  <a:pt x="1758142" y="0"/>
                </a:lnTo>
                <a:lnTo>
                  <a:pt x="17581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463124" y="2304287"/>
            <a:ext cx="3600032" cy="7123282"/>
            <a:chOff x="0" y="0"/>
            <a:chExt cx="2620010" cy="51841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2979" r="0" b="-2979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3701142" y="2304287"/>
            <a:ext cx="3600032" cy="7123282"/>
            <a:chOff x="0" y="0"/>
            <a:chExt cx="2620010" cy="51841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3270" r="0" b="-327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4803562" y="2304287"/>
            <a:ext cx="3600032" cy="7123282"/>
            <a:chOff x="0" y="0"/>
            <a:chExt cx="2620010" cy="518414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1470" r="0" b="-147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9144000" y="2304287"/>
            <a:ext cx="3600032" cy="7123282"/>
            <a:chOff x="0" y="0"/>
            <a:chExt cx="2620010" cy="518414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-2645" r="0" b="-2645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46" id="46"/>
          <p:cNvSpPr txBox="true"/>
          <p:nvPr/>
        </p:nvSpPr>
        <p:spPr>
          <a:xfrm rot="0">
            <a:off x="5164861" y="500543"/>
            <a:ext cx="9576230" cy="1284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63"/>
              </a:lnSpc>
            </a:pPr>
            <a:r>
              <a:rPr lang="en-US" sz="9960" spc="-199">
                <a:solidFill>
                  <a:srgbClr val="343C35"/>
                </a:solidFill>
                <a:latin typeface="Lilita One"/>
                <a:ea typeface="Lilita One"/>
                <a:cs typeface="Lilita One"/>
                <a:sym typeface="Lilita One"/>
              </a:rPr>
              <a:t>PROTOTYPE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</a:blip>
            <a:stretch>
              <a:fillRect l="0" t="-34106" r="0" b="-3700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92986" y="9010800"/>
            <a:ext cx="6556779" cy="906028"/>
          </a:xfrm>
          <a:custGeom>
            <a:avLst/>
            <a:gdLst/>
            <a:ahLst/>
            <a:cxnLst/>
            <a:rect r="r" b="b" t="t" l="l"/>
            <a:pathLst>
              <a:path h="906028" w="6556779">
                <a:moveTo>
                  <a:pt x="0" y="0"/>
                </a:moveTo>
                <a:lnTo>
                  <a:pt x="6556779" y="0"/>
                </a:lnTo>
                <a:lnTo>
                  <a:pt x="6556779" y="906028"/>
                </a:lnTo>
                <a:lnTo>
                  <a:pt x="0" y="9060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01158" y="0"/>
            <a:ext cx="1758142" cy="4114800"/>
          </a:xfrm>
          <a:custGeom>
            <a:avLst/>
            <a:gdLst/>
            <a:ahLst/>
            <a:cxnLst/>
            <a:rect r="r" b="b" t="t" l="l"/>
            <a:pathLst>
              <a:path h="4114800" w="1758142">
                <a:moveTo>
                  <a:pt x="0" y="0"/>
                </a:moveTo>
                <a:lnTo>
                  <a:pt x="1758142" y="0"/>
                </a:lnTo>
                <a:lnTo>
                  <a:pt x="17581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37789" y="2818688"/>
            <a:ext cx="8106211" cy="4649624"/>
            <a:chOff x="0" y="0"/>
            <a:chExt cx="7981950" cy="45783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7"/>
              <a:stretch>
                <a:fillRect l="0" t="-232" r="0" b="-232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9559700" y="2818688"/>
            <a:ext cx="8032515" cy="4607353"/>
            <a:chOff x="0" y="0"/>
            <a:chExt cx="7981950" cy="45783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8"/>
              <a:stretch>
                <a:fillRect l="0" t="-4227" r="0" b="-4227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3636625" y="285750"/>
            <a:ext cx="11469502" cy="1526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14"/>
              </a:lnSpc>
            </a:pPr>
            <a:r>
              <a:rPr lang="en-US" sz="11930" spc="-238">
                <a:solidFill>
                  <a:srgbClr val="343C35"/>
                </a:solidFill>
                <a:latin typeface="Lilita One"/>
                <a:ea typeface="Lilita One"/>
                <a:cs typeface="Lilita One"/>
                <a:sym typeface="Lilita One"/>
              </a:rPr>
              <a:t>PROTOTYPE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</a:blip>
            <a:stretch>
              <a:fillRect l="0" t="-34106" r="0" b="-3700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39885" y="265752"/>
            <a:ext cx="14365615" cy="189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8"/>
              </a:lnSpc>
            </a:pPr>
            <a:r>
              <a:rPr lang="en-US" sz="7657" spc="-153">
                <a:solidFill>
                  <a:srgbClr val="343C35"/>
                </a:solidFill>
                <a:latin typeface="Lilita One"/>
                <a:ea typeface="Lilita One"/>
                <a:cs typeface="Lilita One"/>
                <a:sym typeface="Lilita One"/>
              </a:rPr>
              <a:t>CONCLUSION — IMPACT OF AGRISENSE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5400000">
            <a:off x="-1440180" y="6583680"/>
            <a:ext cx="5143500" cy="2263140"/>
          </a:xfrm>
          <a:custGeom>
            <a:avLst/>
            <a:gdLst/>
            <a:ahLst/>
            <a:cxnLst/>
            <a:rect r="r" b="b" t="t" l="l"/>
            <a:pathLst>
              <a:path h="2263140" w="5143500">
                <a:moveTo>
                  <a:pt x="0" y="0"/>
                </a:moveTo>
                <a:lnTo>
                  <a:pt x="5143500" y="0"/>
                </a:lnTo>
                <a:lnTo>
                  <a:pt x="5143500" y="2263140"/>
                </a:lnTo>
                <a:lnTo>
                  <a:pt x="0" y="22631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703677" y="9833986"/>
            <a:ext cx="6556779" cy="906028"/>
          </a:xfrm>
          <a:custGeom>
            <a:avLst/>
            <a:gdLst/>
            <a:ahLst/>
            <a:cxnLst/>
            <a:rect r="r" b="b" t="t" l="l"/>
            <a:pathLst>
              <a:path h="906028" w="6556779">
                <a:moveTo>
                  <a:pt x="0" y="0"/>
                </a:moveTo>
                <a:lnTo>
                  <a:pt x="6556779" y="0"/>
                </a:lnTo>
                <a:lnTo>
                  <a:pt x="6556779" y="906028"/>
                </a:lnTo>
                <a:lnTo>
                  <a:pt x="0" y="9060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501158" y="0"/>
            <a:ext cx="1758142" cy="4114800"/>
          </a:xfrm>
          <a:custGeom>
            <a:avLst/>
            <a:gdLst/>
            <a:ahLst/>
            <a:cxnLst/>
            <a:rect r="r" b="b" t="t" l="l"/>
            <a:pathLst>
              <a:path h="4114800" w="1758142">
                <a:moveTo>
                  <a:pt x="0" y="0"/>
                </a:moveTo>
                <a:lnTo>
                  <a:pt x="1758142" y="0"/>
                </a:lnTo>
                <a:lnTo>
                  <a:pt x="17581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29799" y="2408668"/>
            <a:ext cx="12905227" cy="7421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9"/>
              </a:lnSpc>
            </a:pPr>
            <a:r>
              <a:rPr lang="en-US" sz="2813" b="true">
                <a:solidFill>
                  <a:srgbClr val="343C3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</a:t>
            </a:r>
            <a:r>
              <a:rPr lang="en-US" b="true" sz="2813">
                <a:solidFill>
                  <a:srgbClr val="343C3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Achievements</a:t>
            </a:r>
          </a:p>
          <a:p>
            <a:pPr algn="ctr">
              <a:lnSpc>
                <a:spcPts val="3939"/>
              </a:lnSpc>
            </a:pPr>
            <a:r>
              <a:rPr lang="en-US" sz="2813">
                <a:solidFill>
                  <a:srgbClr val="343C35"/>
                </a:solidFill>
                <a:latin typeface="Canva Sans"/>
                <a:ea typeface="Canva Sans"/>
                <a:cs typeface="Canva Sans"/>
                <a:sym typeface="Canva Sans"/>
              </a:rPr>
              <a:t>✔ Faster irrigation decisions through clear sensor cards</a:t>
            </a:r>
          </a:p>
          <a:p>
            <a:pPr algn="ctr">
              <a:lnSpc>
                <a:spcPts val="3939"/>
              </a:lnSpc>
            </a:pPr>
            <a:r>
              <a:rPr lang="en-US" sz="2813">
                <a:solidFill>
                  <a:srgbClr val="343C35"/>
                </a:solidFill>
                <a:latin typeface="Canva Sans"/>
                <a:ea typeface="Canva Sans"/>
                <a:cs typeface="Canva Sans"/>
                <a:sym typeface="Canva Sans"/>
              </a:rPr>
              <a:t> ✔ Reduced crop damage using AI-driven early alerts</a:t>
            </a:r>
          </a:p>
          <a:p>
            <a:pPr algn="ctr">
              <a:lnSpc>
                <a:spcPts val="3939"/>
              </a:lnSpc>
            </a:pPr>
            <a:r>
              <a:rPr lang="en-US" sz="2813">
                <a:solidFill>
                  <a:srgbClr val="343C35"/>
                </a:solidFill>
                <a:latin typeface="Canva Sans"/>
                <a:ea typeface="Canva Sans"/>
                <a:cs typeface="Canva Sans"/>
                <a:sym typeface="Canva Sans"/>
              </a:rPr>
              <a:t> ✔ Intuitive automation control improving efficiency</a:t>
            </a:r>
          </a:p>
          <a:p>
            <a:pPr algn="ctr">
              <a:lnSpc>
                <a:spcPts val="3939"/>
              </a:lnSpc>
            </a:pPr>
            <a:r>
              <a:rPr lang="en-US" sz="2813">
                <a:solidFill>
                  <a:srgbClr val="343C35"/>
                </a:solidFill>
                <a:latin typeface="Canva Sans"/>
                <a:ea typeface="Canva Sans"/>
                <a:cs typeface="Canva Sans"/>
                <a:sym typeface="Canva Sans"/>
              </a:rPr>
              <a:t> ✔ Multilingual support increasing accessibility</a:t>
            </a:r>
          </a:p>
          <a:p>
            <a:pPr algn="ctr">
              <a:lnSpc>
                <a:spcPts val="3939"/>
              </a:lnSpc>
            </a:pPr>
            <a:r>
              <a:rPr lang="en-US" sz="2813">
                <a:solidFill>
                  <a:srgbClr val="343C35"/>
                </a:solidFill>
                <a:latin typeface="Canva Sans"/>
                <a:ea typeface="Canva Sans"/>
                <a:cs typeface="Canva Sans"/>
                <a:sym typeface="Canva Sans"/>
              </a:rPr>
              <a:t> ✔ Visual analytics improving long-term planning</a:t>
            </a:r>
          </a:p>
          <a:p>
            <a:pPr algn="ctr">
              <a:lnSpc>
                <a:spcPts val="3939"/>
              </a:lnSpc>
            </a:pPr>
            <a:r>
              <a:rPr lang="en-US" b="true" sz="2813">
                <a:solidFill>
                  <a:srgbClr val="343C3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UX Impact</a:t>
            </a:r>
          </a:p>
          <a:p>
            <a:pPr algn="ctr" marL="607506" indent="-303753" lvl="1">
              <a:lnSpc>
                <a:spcPts val="3939"/>
              </a:lnSpc>
              <a:buFont typeface="Arial"/>
              <a:buChar char="•"/>
            </a:pPr>
            <a:r>
              <a:rPr lang="en-US" sz="2813">
                <a:solidFill>
                  <a:srgbClr val="343C35"/>
                </a:solidFill>
                <a:latin typeface="Canva Sans"/>
                <a:ea typeface="Canva Sans"/>
                <a:cs typeface="Canva Sans"/>
                <a:sym typeface="Canva Sans"/>
              </a:rPr>
              <a:t>Farmers felt confident interpreting live field conditions</a:t>
            </a:r>
          </a:p>
          <a:p>
            <a:pPr algn="ctr" marL="607506" indent="-303753" lvl="1">
              <a:lnSpc>
                <a:spcPts val="3939"/>
              </a:lnSpc>
              <a:buFont typeface="Arial"/>
              <a:buChar char="•"/>
            </a:pPr>
            <a:r>
              <a:rPr lang="en-US" sz="2813">
                <a:solidFill>
                  <a:srgbClr val="343C35"/>
                </a:solidFill>
                <a:latin typeface="Canva Sans"/>
                <a:ea typeface="Canva Sans"/>
                <a:cs typeface="Canva Sans"/>
                <a:sym typeface="Canva Sans"/>
              </a:rPr>
              <a:t>App reduced dependency on guesswork</a:t>
            </a:r>
          </a:p>
          <a:p>
            <a:pPr algn="ctr" marL="607506" indent="-303753" lvl="1">
              <a:lnSpc>
                <a:spcPts val="3939"/>
              </a:lnSpc>
              <a:buFont typeface="Arial"/>
              <a:buChar char="•"/>
            </a:pPr>
            <a:r>
              <a:rPr lang="en-US" sz="2813">
                <a:solidFill>
                  <a:srgbClr val="343C35"/>
                </a:solidFill>
                <a:latin typeface="Canva Sans"/>
                <a:ea typeface="Canva Sans"/>
                <a:cs typeface="Canva Sans"/>
                <a:sym typeface="Canva Sans"/>
              </a:rPr>
              <a:t>Increased adoption due to simple UI + local language</a:t>
            </a:r>
          </a:p>
          <a:p>
            <a:pPr algn="ctr">
              <a:lnSpc>
                <a:spcPts val="3939"/>
              </a:lnSpc>
            </a:pPr>
            <a:r>
              <a:rPr lang="en-US" b="true" sz="2813">
                <a:solidFill>
                  <a:srgbClr val="343C3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Future Enhancements</a:t>
            </a:r>
          </a:p>
          <a:p>
            <a:pPr algn="ctr">
              <a:lnSpc>
                <a:spcPts val="3939"/>
              </a:lnSpc>
            </a:pPr>
            <a:r>
              <a:rPr lang="en-US" sz="2813">
                <a:solidFill>
                  <a:srgbClr val="343C35"/>
                </a:solidFill>
                <a:latin typeface="Canva Sans"/>
                <a:ea typeface="Canva Sans"/>
                <a:cs typeface="Canva Sans"/>
                <a:sym typeface="Canva Sans"/>
              </a:rPr>
              <a:t>🔹 Voice Assistant for low-literacy users</a:t>
            </a:r>
          </a:p>
          <a:p>
            <a:pPr algn="ctr">
              <a:lnSpc>
                <a:spcPts val="3939"/>
              </a:lnSpc>
            </a:pPr>
            <a:r>
              <a:rPr lang="en-US" sz="2813">
                <a:solidFill>
                  <a:srgbClr val="343C35"/>
                </a:solidFill>
                <a:latin typeface="Canva Sans"/>
                <a:ea typeface="Canva Sans"/>
                <a:cs typeface="Canva Sans"/>
                <a:sym typeface="Canva Sans"/>
              </a:rPr>
              <a:t> 🔹 Predictive disease detection</a:t>
            </a:r>
          </a:p>
          <a:p>
            <a:pPr algn="ctr">
              <a:lnSpc>
                <a:spcPts val="3939"/>
              </a:lnSpc>
            </a:pPr>
            <a:r>
              <a:rPr lang="en-US" sz="2813">
                <a:solidFill>
                  <a:srgbClr val="343C35"/>
                </a:solidFill>
                <a:latin typeface="Canva Sans"/>
                <a:ea typeface="Canva Sans"/>
                <a:cs typeface="Canva Sans"/>
                <a:sym typeface="Canva Sans"/>
              </a:rPr>
              <a:t> 🔹 Offline mode for rural areas</a:t>
            </a:r>
          </a:p>
          <a:p>
            <a:pPr algn="ctr">
              <a:lnSpc>
                <a:spcPts val="3939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</a:blip>
            <a:stretch>
              <a:fillRect l="0" t="-34106" r="0" b="-3700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66257" y="3050710"/>
            <a:ext cx="11469502" cy="2945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14"/>
              </a:lnSpc>
            </a:pPr>
            <a:r>
              <a:rPr lang="en-US" sz="11930" spc="-238">
                <a:solidFill>
                  <a:srgbClr val="343C35"/>
                </a:solidFill>
                <a:latin typeface="Lilita One"/>
                <a:ea typeface="Lilita One"/>
                <a:cs typeface="Lilita One"/>
                <a:sym typeface="Lilita One"/>
              </a:rPr>
              <a:t>Thank</a:t>
            </a:r>
          </a:p>
          <a:p>
            <a:pPr algn="ctr">
              <a:lnSpc>
                <a:spcPts val="11214"/>
              </a:lnSpc>
            </a:pPr>
            <a:r>
              <a:rPr lang="en-US" sz="11930" spc="-238">
                <a:solidFill>
                  <a:srgbClr val="343C35"/>
                </a:solidFill>
                <a:latin typeface="Lilita One"/>
                <a:ea typeface="Lilita One"/>
                <a:cs typeface="Lilita One"/>
                <a:sym typeface="Lilita One"/>
              </a:rPr>
              <a:t>You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5400000">
            <a:off x="-1440180" y="6583680"/>
            <a:ext cx="5143500" cy="2263140"/>
          </a:xfrm>
          <a:custGeom>
            <a:avLst/>
            <a:gdLst/>
            <a:ahLst/>
            <a:cxnLst/>
            <a:rect r="r" b="b" t="t" l="l"/>
            <a:pathLst>
              <a:path h="2263140" w="5143500">
                <a:moveTo>
                  <a:pt x="0" y="0"/>
                </a:moveTo>
                <a:lnTo>
                  <a:pt x="5143500" y="0"/>
                </a:lnTo>
                <a:lnTo>
                  <a:pt x="5143500" y="2263140"/>
                </a:lnTo>
                <a:lnTo>
                  <a:pt x="0" y="22631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65611" y="7715250"/>
            <a:ext cx="6556779" cy="906028"/>
          </a:xfrm>
          <a:custGeom>
            <a:avLst/>
            <a:gdLst/>
            <a:ahLst/>
            <a:cxnLst/>
            <a:rect r="r" b="b" t="t" l="l"/>
            <a:pathLst>
              <a:path h="906028" w="6556779">
                <a:moveTo>
                  <a:pt x="0" y="0"/>
                </a:moveTo>
                <a:lnTo>
                  <a:pt x="6556778" y="0"/>
                </a:lnTo>
                <a:lnTo>
                  <a:pt x="6556778" y="906028"/>
                </a:lnTo>
                <a:lnTo>
                  <a:pt x="0" y="9060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501158" y="0"/>
            <a:ext cx="1758142" cy="4114800"/>
          </a:xfrm>
          <a:custGeom>
            <a:avLst/>
            <a:gdLst/>
            <a:ahLst/>
            <a:cxnLst/>
            <a:rect r="r" b="b" t="t" l="l"/>
            <a:pathLst>
              <a:path h="4114800" w="1758142">
                <a:moveTo>
                  <a:pt x="0" y="0"/>
                </a:moveTo>
                <a:lnTo>
                  <a:pt x="1758142" y="0"/>
                </a:lnTo>
                <a:lnTo>
                  <a:pt x="17581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</a:blip>
            <a:stretch>
              <a:fillRect l="0" t="-34106" r="0" b="-3700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63843" y="-1028700"/>
            <a:ext cx="3126630" cy="4114800"/>
          </a:xfrm>
          <a:custGeom>
            <a:avLst/>
            <a:gdLst/>
            <a:ahLst/>
            <a:cxnLst/>
            <a:rect r="r" b="b" t="t" l="l"/>
            <a:pathLst>
              <a:path h="4114800" w="3126630">
                <a:moveTo>
                  <a:pt x="0" y="0"/>
                </a:moveTo>
                <a:lnTo>
                  <a:pt x="3126630" y="0"/>
                </a:lnTo>
                <a:lnTo>
                  <a:pt x="31266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25829" y="9646342"/>
            <a:ext cx="4636343" cy="640658"/>
          </a:xfrm>
          <a:custGeom>
            <a:avLst/>
            <a:gdLst/>
            <a:ahLst/>
            <a:cxnLst/>
            <a:rect r="r" b="b" t="t" l="l"/>
            <a:pathLst>
              <a:path h="640658" w="4636343">
                <a:moveTo>
                  <a:pt x="0" y="0"/>
                </a:moveTo>
                <a:lnTo>
                  <a:pt x="4636342" y="0"/>
                </a:lnTo>
                <a:lnTo>
                  <a:pt x="4636342" y="640658"/>
                </a:lnTo>
                <a:lnTo>
                  <a:pt x="0" y="6406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3305331" y="1534460"/>
            <a:ext cx="3953969" cy="7823608"/>
            <a:chOff x="0" y="0"/>
            <a:chExt cx="2620010" cy="51841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982" r="0" b="-982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6218140" y="-270562"/>
            <a:ext cx="2708243" cy="3055845"/>
          </a:xfrm>
          <a:custGeom>
            <a:avLst/>
            <a:gdLst/>
            <a:ahLst/>
            <a:cxnLst/>
            <a:rect r="r" b="b" t="t" l="l"/>
            <a:pathLst>
              <a:path h="3055845" w="2708243">
                <a:moveTo>
                  <a:pt x="0" y="0"/>
                </a:moveTo>
                <a:lnTo>
                  <a:pt x="2708242" y="0"/>
                </a:lnTo>
                <a:lnTo>
                  <a:pt x="2708242" y="3055845"/>
                </a:lnTo>
                <a:lnTo>
                  <a:pt x="0" y="30558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488781" y="7898375"/>
            <a:ext cx="2065193" cy="2388625"/>
          </a:xfrm>
          <a:custGeom>
            <a:avLst/>
            <a:gdLst/>
            <a:ahLst/>
            <a:cxnLst/>
            <a:rect r="r" b="b" t="t" l="l"/>
            <a:pathLst>
              <a:path h="2388625" w="2065193">
                <a:moveTo>
                  <a:pt x="0" y="0"/>
                </a:moveTo>
                <a:lnTo>
                  <a:pt x="2065193" y="0"/>
                </a:lnTo>
                <a:lnTo>
                  <a:pt x="2065193" y="2388625"/>
                </a:lnTo>
                <a:lnTo>
                  <a:pt x="0" y="23886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576412" y="1984111"/>
            <a:ext cx="10084423" cy="7274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5"/>
              </a:lnSpc>
            </a:pPr>
            <a:r>
              <a:rPr lang="en-US" sz="2739" b="true">
                <a:solidFill>
                  <a:srgbClr val="343C35"/>
                </a:solidFill>
                <a:latin typeface="Barlow 1 Bold"/>
                <a:ea typeface="Barlow 1 Bold"/>
                <a:cs typeface="Barlow 1 Bold"/>
                <a:sym typeface="Barlow 1 Bold"/>
              </a:rPr>
              <a:t>Agrisense is a Smart Agriculture IoT mobile application that enables farmers to monitor soil conditions, automate irrigation, receive AI insights, and make data-driven decisions.</a:t>
            </a:r>
          </a:p>
          <a:p>
            <a:pPr algn="l">
              <a:lnSpc>
                <a:spcPts val="3835"/>
              </a:lnSpc>
            </a:pPr>
            <a:r>
              <a:rPr lang="en-US" sz="2739" b="true">
                <a:solidFill>
                  <a:srgbClr val="343C35"/>
                </a:solidFill>
                <a:latin typeface="Barlow 1 Bold"/>
                <a:ea typeface="Barlow 1 Bold"/>
                <a:cs typeface="Barlow 1 Bold"/>
                <a:sym typeface="Barlow 1 Bold"/>
              </a:rPr>
              <a:t> </a:t>
            </a:r>
          </a:p>
          <a:p>
            <a:pPr algn="l">
              <a:lnSpc>
                <a:spcPts val="3835"/>
              </a:lnSpc>
            </a:pPr>
            <a:r>
              <a:rPr lang="en-US" sz="2739">
                <a:solidFill>
                  <a:srgbClr val="343C35"/>
                </a:solidFill>
                <a:latin typeface="Barlow 1"/>
                <a:ea typeface="Barlow 1"/>
                <a:cs typeface="Barlow 1"/>
                <a:sym typeface="Barlow 1"/>
              </a:rPr>
              <a:t>The goal of this project is to create a simple, intuitive, multilingual interface that converts complex IoT sensor data into actionable recommendations.</a:t>
            </a:r>
          </a:p>
          <a:p>
            <a:pPr algn="l">
              <a:lnSpc>
                <a:spcPts val="3835"/>
              </a:lnSpc>
            </a:pPr>
          </a:p>
          <a:p>
            <a:pPr algn="l">
              <a:lnSpc>
                <a:spcPts val="3835"/>
              </a:lnSpc>
            </a:pPr>
            <a:r>
              <a:rPr lang="en-US" sz="2739" b="true">
                <a:solidFill>
                  <a:srgbClr val="343C35"/>
                </a:solidFill>
                <a:latin typeface="Barlow 1 Bold"/>
                <a:ea typeface="Barlow 1 Bold"/>
                <a:cs typeface="Barlow 1 Bold"/>
                <a:sym typeface="Barlow 1 Bold"/>
              </a:rPr>
              <a:t>Objectives</a:t>
            </a:r>
          </a:p>
          <a:p>
            <a:pPr algn="l" marL="591484" indent="-295742" lvl="1">
              <a:lnSpc>
                <a:spcPts val="3835"/>
              </a:lnSpc>
              <a:buFont typeface="Arial"/>
              <a:buChar char="•"/>
            </a:pPr>
            <a:r>
              <a:rPr lang="en-US" sz="2739">
                <a:solidFill>
                  <a:srgbClr val="343C35"/>
                </a:solidFill>
                <a:latin typeface="Barlow 1"/>
                <a:ea typeface="Barlow 1"/>
                <a:cs typeface="Barlow 1"/>
                <a:sym typeface="Barlow 1"/>
              </a:rPr>
              <a:t>Provide real-time visibility of field conditions</a:t>
            </a:r>
          </a:p>
          <a:p>
            <a:pPr algn="l" marL="591484" indent="-295742" lvl="1">
              <a:lnSpc>
                <a:spcPts val="3835"/>
              </a:lnSpc>
              <a:buFont typeface="Arial"/>
              <a:buChar char="•"/>
            </a:pPr>
            <a:r>
              <a:rPr lang="en-US" sz="2739">
                <a:solidFill>
                  <a:srgbClr val="343C35"/>
                </a:solidFill>
                <a:latin typeface="Barlow 1"/>
                <a:ea typeface="Barlow 1"/>
                <a:cs typeface="Barlow 1"/>
                <a:sym typeface="Barlow 1"/>
              </a:rPr>
              <a:t>Deliver AI-based predictions for irrigation, pests, and crop yield</a:t>
            </a:r>
          </a:p>
          <a:p>
            <a:pPr algn="l" marL="591484" indent="-295742" lvl="1">
              <a:lnSpc>
                <a:spcPts val="3835"/>
              </a:lnSpc>
              <a:buFont typeface="Arial"/>
              <a:buChar char="•"/>
            </a:pPr>
            <a:r>
              <a:rPr lang="en-US" sz="2739">
                <a:solidFill>
                  <a:srgbClr val="343C35"/>
                </a:solidFill>
                <a:latin typeface="Barlow 1"/>
                <a:ea typeface="Barlow 1"/>
                <a:cs typeface="Barlow 1"/>
                <a:sym typeface="Barlow 1"/>
              </a:rPr>
              <a:t>Enable automation control of IoT devices</a:t>
            </a:r>
          </a:p>
          <a:p>
            <a:pPr algn="l" marL="591484" indent="-295742" lvl="1">
              <a:lnSpc>
                <a:spcPts val="3835"/>
              </a:lnSpc>
              <a:buFont typeface="Arial"/>
              <a:buChar char="•"/>
            </a:pPr>
            <a:r>
              <a:rPr lang="en-US" sz="2739">
                <a:solidFill>
                  <a:srgbClr val="343C35"/>
                </a:solidFill>
                <a:latin typeface="Barlow 1"/>
                <a:ea typeface="Barlow 1"/>
                <a:cs typeface="Barlow 1"/>
                <a:sym typeface="Barlow 1"/>
              </a:rPr>
              <a:t>Improve farmer confidence through easy-to-understand visual insights</a:t>
            </a:r>
          </a:p>
          <a:p>
            <a:pPr algn="l">
              <a:lnSpc>
                <a:spcPts val="3835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5722384" y="121404"/>
            <a:ext cx="8072167" cy="1633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383"/>
              </a:lnSpc>
            </a:pPr>
            <a:r>
              <a:rPr lang="en-US" sz="9559" spc="-191">
                <a:solidFill>
                  <a:srgbClr val="343C35"/>
                </a:solidFill>
                <a:latin typeface="Lilita One"/>
                <a:ea typeface="Lilita One"/>
                <a:cs typeface="Lilita One"/>
                <a:sym typeface="Lilita One"/>
              </a:rPr>
              <a:t>DESIGN BRIEF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</a:blip>
            <a:stretch>
              <a:fillRect l="0" t="-34106" r="0" b="-3700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13068" y="-1514706"/>
            <a:ext cx="3126630" cy="4114800"/>
          </a:xfrm>
          <a:custGeom>
            <a:avLst/>
            <a:gdLst/>
            <a:ahLst/>
            <a:cxnLst/>
            <a:rect r="r" b="b" t="t" l="l"/>
            <a:pathLst>
              <a:path h="4114800" w="3126630">
                <a:moveTo>
                  <a:pt x="0" y="0"/>
                </a:moveTo>
                <a:lnTo>
                  <a:pt x="3126631" y="0"/>
                </a:lnTo>
                <a:lnTo>
                  <a:pt x="312663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5400000">
            <a:off x="15315993" y="8222504"/>
            <a:ext cx="5143500" cy="2263140"/>
          </a:xfrm>
          <a:custGeom>
            <a:avLst/>
            <a:gdLst/>
            <a:ahLst/>
            <a:cxnLst/>
            <a:rect r="r" b="b" t="t" l="l"/>
            <a:pathLst>
              <a:path h="2263140" w="5143500">
                <a:moveTo>
                  <a:pt x="0" y="2263140"/>
                </a:moveTo>
                <a:lnTo>
                  <a:pt x="5143500" y="2263140"/>
                </a:lnTo>
                <a:lnTo>
                  <a:pt x="5143500" y="0"/>
                </a:lnTo>
                <a:lnTo>
                  <a:pt x="0" y="0"/>
                </a:lnTo>
                <a:lnTo>
                  <a:pt x="0" y="226314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008672" y="-231247"/>
            <a:ext cx="1758142" cy="4114800"/>
          </a:xfrm>
          <a:custGeom>
            <a:avLst/>
            <a:gdLst/>
            <a:ahLst/>
            <a:cxnLst/>
            <a:rect r="r" b="b" t="t" l="l"/>
            <a:pathLst>
              <a:path h="4114800" w="1758142">
                <a:moveTo>
                  <a:pt x="0" y="0"/>
                </a:moveTo>
                <a:lnTo>
                  <a:pt x="1758142" y="0"/>
                </a:lnTo>
                <a:lnTo>
                  <a:pt x="17581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894034" y="6782324"/>
            <a:ext cx="3845468" cy="4114800"/>
          </a:xfrm>
          <a:custGeom>
            <a:avLst/>
            <a:gdLst/>
            <a:ahLst/>
            <a:cxnLst/>
            <a:rect r="r" b="b" t="t" l="l"/>
            <a:pathLst>
              <a:path h="4114800" w="3845468">
                <a:moveTo>
                  <a:pt x="0" y="0"/>
                </a:moveTo>
                <a:lnTo>
                  <a:pt x="3845468" y="0"/>
                </a:lnTo>
                <a:lnTo>
                  <a:pt x="38454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313021" y="2600094"/>
            <a:ext cx="10089423" cy="5701913"/>
          </a:xfrm>
          <a:custGeom>
            <a:avLst/>
            <a:gdLst/>
            <a:ahLst/>
            <a:cxnLst/>
            <a:rect r="r" b="b" t="t" l="l"/>
            <a:pathLst>
              <a:path h="5701913" w="10089423">
                <a:moveTo>
                  <a:pt x="0" y="0"/>
                </a:moveTo>
                <a:lnTo>
                  <a:pt x="10089423" y="0"/>
                </a:lnTo>
                <a:lnTo>
                  <a:pt x="10089423" y="5701913"/>
                </a:lnTo>
                <a:lnTo>
                  <a:pt x="0" y="570191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504722" y="283559"/>
            <a:ext cx="11278555" cy="1337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41"/>
              </a:lnSpc>
            </a:pPr>
            <a:r>
              <a:rPr lang="en-US" sz="7815" spc="-156">
                <a:solidFill>
                  <a:srgbClr val="343C35"/>
                </a:solidFill>
                <a:latin typeface="Lilita One"/>
                <a:ea typeface="Lilita One"/>
                <a:cs typeface="Lilita One"/>
                <a:sym typeface="Lilita One"/>
              </a:rPr>
              <a:t>STAKEHOLDER MAPPING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</a:blip>
            <a:stretch>
              <a:fillRect l="0" t="-34106" r="0" b="-3700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30407" y="-1222902"/>
            <a:ext cx="1758142" cy="4114800"/>
          </a:xfrm>
          <a:custGeom>
            <a:avLst/>
            <a:gdLst/>
            <a:ahLst/>
            <a:cxnLst/>
            <a:rect r="r" b="b" t="t" l="l"/>
            <a:pathLst>
              <a:path h="4114800" w="1758142">
                <a:moveTo>
                  <a:pt x="0" y="0"/>
                </a:moveTo>
                <a:lnTo>
                  <a:pt x="1758142" y="0"/>
                </a:lnTo>
                <a:lnTo>
                  <a:pt x="17581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9470812"/>
            <a:ext cx="4812959" cy="665063"/>
          </a:xfrm>
          <a:custGeom>
            <a:avLst/>
            <a:gdLst/>
            <a:ahLst/>
            <a:cxnLst/>
            <a:rect r="r" b="b" t="t" l="l"/>
            <a:pathLst>
              <a:path h="665063" w="4812959">
                <a:moveTo>
                  <a:pt x="0" y="0"/>
                </a:moveTo>
                <a:lnTo>
                  <a:pt x="4812959" y="0"/>
                </a:lnTo>
                <a:lnTo>
                  <a:pt x="4812959" y="665063"/>
                </a:lnTo>
                <a:lnTo>
                  <a:pt x="0" y="6650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-2880360" y="8023860"/>
            <a:ext cx="5143500" cy="2263140"/>
          </a:xfrm>
          <a:custGeom>
            <a:avLst/>
            <a:gdLst/>
            <a:ahLst/>
            <a:cxnLst/>
            <a:rect r="r" b="b" t="t" l="l"/>
            <a:pathLst>
              <a:path h="2263140" w="5143500">
                <a:moveTo>
                  <a:pt x="0" y="0"/>
                </a:moveTo>
                <a:lnTo>
                  <a:pt x="5143500" y="0"/>
                </a:lnTo>
                <a:lnTo>
                  <a:pt x="5143500" y="2263140"/>
                </a:lnTo>
                <a:lnTo>
                  <a:pt x="0" y="22631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22079" y="7761365"/>
            <a:ext cx="7315200" cy="3418893"/>
          </a:xfrm>
          <a:custGeom>
            <a:avLst/>
            <a:gdLst/>
            <a:ahLst/>
            <a:cxnLst/>
            <a:rect r="r" b="b" t="t" l="l"/>
            <a:pathLst>
              <a:path h="3418893" w="7315200">
                <a:moveTo>
                  <a:pt x="0" y="0"/>
                </a:moveTo>
                <a:lnTo>
                  <a:pt x="7315200" y="0"/>
                </a:lnTo>
                <a:lnTo>
                  <a:pt x="7315200" y="3418894"/>
                </a:lnTo>
                <a:lnTo>
                  <a:pt x="0" y="34188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59967" y="2099104"/>
            <a:ext cx="16150959" cy="7159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8"/>
              </a:lnSpc>
            </a:pPr>
            <a:r>
              <a:rPr lang="en-US" sz="3141" b="true">
                <a:solidFill>
                  <a:srgbClr val="343C35"/>
                </a:solidFill>
                <a:latin typeface="Barlow 1 Bold"/>
                <a:ea typeface="Barlow 1 Bold"/>
                <a:cs typeface="Barlow 1 Bold"/>
                <a:sym typeface="Barlow 1 Bold"/>
              </a:rPr>
              <a:t>Participants: farmers + field supervisors</a:t>
            </a:r>
          </a:p>
          <a:p>
            <a:pPr algn="l">
              <a:lnSpc>
                <a:spcPts val="4398"/>
              </a:lnSpc>
            </a:pPr>
            <a:r>
              <a:rPr lang="en-US" sz="3141" b="true">
                <a:solidFill>
                  <a:srgbClr val="343C35"/>
                </a:solidFill>
                <a:latin typeface="Barlow 1 Bold"/>
                <a:ea typeface="Barlow 1 Bold"/>
                <a:cs typeface="Barlow 1 Bold"/>
                <a:sym typeface="Barlow 1 Bold"/>
              </a:rPr>
              <a:t>Methods: </a:t>
            </a:r>
            <a:r>
              <a:rPr lang="en-US" sz="3141">
                <a:solidFill>
                  <a:srgbClr val="343C35"/>
                </a:solidFill>
                <a:latin typeface="Barlow 1"/>
                <a:ea typeface="Barlow 1"/>
                <a:cs typeface="Barlow 1"/>
                <a:sym typeface="Barlow 1"/>
              </a:rPr>
              <a:t>In-person interviews &amp; WhatsApp voice calls</a:t>
            </a:r>
          </a:p>
          <a:p>
            <a:pPr algn="l">
              <a:lnSpc>
                <a:spcPts val="4398"/>
              </a:lnSpc>
            </a:pPr>
            <a:r>
              <a:rPr lang="en-US" sz="3141" b="true">
                <a:solidFill>
                  <a:srgbClr val="343C35"/>
                </a:solidFill>
                <a:latin typeface="Barlow 1 Bold"/>
                <a:ea typeface="Barlow 1 Bold"/>
                <a:cs typeface="Barlow 1 Bold"/>
                <a:sym typeface="Barlow 1 Bold"/>
              </a:rPr>
              <a:t>Key Findings</a:t>
            </a:r>
          </a:p>
          <a:p>
            <a:pPr algn="l" marL="678336" indent="-339168" lvl="1">
              <a:lnSpc>
                <a:spcPts val="4398"/>
              </a:lnSpc>
              <a:buFont typeface="Arial"/>
              <a:buChar char="•"/>
            </a:pPr>
            <a:r>
              <a:rPr lang="en-US" sz="3141">
                <a:solidFill>
                  <a:srgbClr val="343C35"/>
                </a:solidFill>
                <a:latin typeface="Barlow 1"/>
                <a:ea typeface="Barlow 1"/>
                <a:cs typeface="Barlow 1"/>
                <a:sym typeface="Barlow 1"/>
              </a:rPr>
              <a:t>Farmers want simple, big visuals — not complex graphs</a:t>
            </a:r>
          </a:p>
          <a:p>
            <a:pPr algn="l" marL="678336" indent="-339168" lvl="1">
              <a:lnSpc>
                <a:spcPts val="4398"/>
              </a:lnSpc>
              <a:buFont typeface="Arial"/>
              <a:buChar char="•"/>
            </a:pPr>
            <a:r>
              <a:rPr lang="en-US" sz="3141">
                <a:solidFill>
                  <a:srgbClr val="343C35"/>
                </a:solidFill>
                <a:latin typeface="Barlow 1"/>
                <a:ea typeface="Barlow 1"/>
                <a:cs typeface="Barlow 1"/>
                <a:sym typeface="Barlow 1"/>
              </a:rPr>
              <a:t>Alerts need to be clear (color-coded)</a:t>
            </a:r>
          </a:p>
          <a:p>
            <a:pPr algn="l" marL="678336" indent="-339168" lvl="1">
              <a:lnSpc>
                <a:spcPts val="4398"/>
              </a:lnSpc>
              <a:buFont typeface="Arial"/>
              <a:buChar char="•"/>
            </a:pPr>
            <a:r>
              <a:rPr lang="en-US" sz="3141">
                <a:solidFill>
                  <a:srgbClr val="343C35"/>
                </a:solidFill>
                <a:latin typeface="Barlow 1"/>
                <a:ea typeface="Barlow 1"/>
                <a:cs typeface="Barlow 1"/>
                <a:sym typeface="Barlow 1"/>
              </a:rPr>
              <a:t>Language is important (Hindi/Marathi support needed)</a:t>
            </a:r>
          </a:p>
          <a:p>
            <a:pPr algn="l" marL="678336" indent="-339168" lvl="1">
              <a:lnSpc>
                <a:spcPts val="4398"/>
              </a:lnSpc>
              <a:buFont typeface="Arial"/>
              <a:buChar char="•"/>
            </a:pPr>
            <a:r>
              <a:rPr lang="en-US" sz="3141">
                <a:solidFill>
                  <a:srgbClr val="343C35"/>
                </a:solidFill>
                <a:latin typeface="Barlow 1"/>
                <a:ea typeface="Barlow 1"/>
                <a:cs typeface="Barlow 1"/>
                <a:sym typeface="Barlow 1"/>
              </a:rPr>
              <a:t>Many farmers are interested in auto irrigation</a:t>
            </a:r>
          </a:p>
          <a:p>
            <a:pPr algn="l" marL="678336" indent="-339168" lvl="1">
              <a:lnSpc>
                <a:spcPts val="4398"/>
              </a:lnSpc>
              <a:buFont typeface="Arial"/>
              <a:buChar char="•"/>
            </a:pPr>
            <a:r>
              <a:rPr lang="en-US" sz="3141">
                <a:solidFill>
                  <a:srgbClr val="343C35"/>
                </a:solidFill>
                <a:latin typeface="Barlow 1"/>
                <a:ea typeface="Barlow 1"/>
                <a:cs typeface="Barlow 1"/>
                <a:sym typeface="Barlow 1"/>
              </a:rPr>
              <a:t>They don’t trust raw values unless AI explains the meaning</a:t>
            </a:r>
          </a:p>
          <a:p>
            <a:pPr algn="l">
              <a:lnSpc>
                <a:spcPts val="4398"/>
              </a:lnSpc>
            </a:pPr>
            <a:r>
              <a:rPr lang="en-US" sz="3141" b="true">
                <a:solidFill>
                  <a:srgbClr val="343C35"/>
                </a:solidFill>
                <a:latin typeface="Barlow 1 Bold"/>
                <a:ea typeface="Barlow 1 Bold"/>
                <a:cs typeface="Barlow 1 Bold"/>
                <a:sym typeface="Barlow 1 Bold"/>
              </a:rPr>
              <a:t>Common Quotes</a:t>
            </a:r>
          </a:p>
          <a:p>
            <a:pPr algn="l" marL="678336" indent="-339168" lvl="1">
              <a:lnSpc>
                <a:spcPts val="4398"/>
              </a:lnSpc>
              <a:buFont typeface="Arial"/>
              <a:buChar char="•"/>
            </a:pPr>
            <a:r>
              <a:rPr lang="en-US" sz="3141">
                <a:solidFill>
                  <a:srgbClr val="343C35"/>
                </a:solidFill>
                <a:latin typeface="Barlow 1"/>
                <a:ea typeface="Barlow 1"/>
                <a:cs typeface="Barlow 1"/>
                <a:sym typeface="Barlow 1"/>
              </a:rPr>
              <a:t>“Numbers are confusing… tell me what to do.”</a:t>
            </a:r>
          </a:p>
          <a:p>
            <a:pPr algn="l" marL="678336" indent="-339168" lvl="1">
              <a:lnSpc>
                <a:spcPts val="4398"/>
              </a:lnSpc>
              <a:buFont typeface="Arial"/>
              <a:buChar char="•"/>
            </a:pPr>
            <a:r>
              <a:rPr lang="en-US" sz="3141">
                <a:solidFill>
                  <a:srgbClr val="343C35"/>
                </a:solidFill>
                <a:latin typeface="Barlow 1"/>
                <a:ea typeface="Barlow 1"/>
                <a:cs typeface="Barlow 1"/>
                <a:sym typeface="Barlow 1"/>
              </a:rPr>
              <a:t>“If moisture is low, I want the app to warn me early.”</a:t>
            </a:r>
          </a:p>
          <a:p>
            <a:pPr algn="l" marL="678336" indent="-339168" lvl="1">
              <a:lnSpc>
                <a:spcPts val="4398"/>
              </a:lnSpc>
              <a:buFont typeface="Arial"/>
              <a:buChar char="•"/>
            </a:pPr>
            <a:r>
              <a:rPr lang="en-US" sz="3141">
                <a:solidFill>
                  <a:srgbClr val="343C35"/>
                </a:solidFill>
                <a:latin typeface="Barlow 1"/>
                <a:ea typeface="Barlow 1"/>
                <a:cs typeface="Barlow 1"/>
                <a:sym typeface="Barlow 1"/>
              </a:rPr>
              <a:t>“Graphs should be simple to understand.”</a:t>
            </a:r>
          </a:p>
          <a:p>
            <a:pPr algn="l">
              <a:lnSpc>
                <a:spcPts val="4398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782892" y="200719"/>
            <a:ext cx="15505108" cy="1484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97"/>
              </a:lnSpc>
            </a:pPr>
            <a:r>
              <a:rPr lang="en-US" sz="8640" spc="-172">
                <a:solidFill>
                  <a:srgbClr val="343C35"/>
                </a:solidFill>
                <a:latin typeface="Lilita One"/>
                <a:ea typeface="Lilita One"/>
                <a:cs typeface="Lilita One"/>
                <a:sym typeface="Lilita One"/>
              </a:rPr>
              <a:t>USER INTERVIEW SUMMARY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</a:blip>
            <a:stretch>
              <a:fillRect l="0" t="-34106" r="0" b="-3700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719409" y="6996579"/>
            <a:ext cx="1137181" cy="4114800"/>
          </a:xfrm>
          <a:custGeom>
            <a:avLst/>
            <a:gdLst/>
            <a:ahLst/>
            <a:cxnLst/>
            <a:rect r="r" b="b" t="t" l="l"/>
            <a:pathLst>
              <a:path h="4114800" w="1137181">
                <a:moveTo>
                  <a:pt x="0" y="0"/>
                </a:moveTo>
                <a:lnTo>
                  <a:pt x="1137182" y="0"/>
                </a:lnTo>
                <a:lnTo>
                  <a:pt x="11371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780067" y="7200900"/>
            <a:ext cx="5190688" cy="4114800"/>
          </a:xfrm>
          <a:custGeom>
            <a:avLst/>
            <a:gdLst/>
            <a:ahLst/>
            <a:cxnLst/>
            <a:rect r="r" b="b" t="t" l="l"/>
            <a:pathLst>
              <a:path h="4114800" w="5190688">
                <a:moveTo>
                  <a:pt x="0" y="0"/>
                </a:moveTo>
                <a:lnTo>
                  <a:pt x="5190688" y="0"/>
                </a:lnTo>
                <a:lnTo>
                  <a:pt x="51906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06029" y="-1218855"/>
            <a:ext cx="1758142" cy="4114800"/>
          </a:xfrm>
          <a:custGeom>
            <a:avLst/>
            <a:gdLst/>
            <a:ahLst/>
            <a:cxnLst/>
            <a:rect r="r" b="b" t="t" l="l"/>
            <a:pathLst>
              <a:path h="4114800" w="1758142">
                <a:moveTo>
                  <a:pt x="0" y="0"/>
                </a:moveTo>
                <a:lnTo>
                  <a:pt x="1758141" y="0"/>
                </a:lnTo>
                <a:lnTo>
                  <a:pt x="17581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707143" y="2780937"/>
            <a:ext cx="4036807" cy="4012430"/>
            <a:chOff x="0" y="0"/>
            <a:chExt cx="1063192" cy="10567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63192" cy="1056772"/>
            </a:xfrm>
            <a:custGeom>
              <a:avLst/>
              <a:gdLst/>
              <a:ahLst/>
              <a:cxnLst/>
              <a:rect r="r" b="b" t="t" l="l"/>
              <a:pathLst>
                <a:path h="1056772" w="1063192">
                  <a:moveTo>
                    <a:pt x="97809" y="0"/>
                  </a:moveTo>
                  <a:lnTo>
                    <a:pt x="965382" y="0"/>
                  </a:lnTo>
                  <a:cubicBezTo>
                    <a:pt x="991323" y="0"/>
                    <a:pt x="1016201" y="10305"/>
                    <a:pt x="1034544" y="28648"/>
                  </a:cubicBezTo>
                  <a:cubicBezTo>
                    <a:pt x="1052887" y="46991"/>
                    <a:pt x="1063192" y="71869"/>
                    <a:pt x="1063192" y="97809"/>
                  </a:cubicBezTo>
                  <a:lnTo>
                    <a:pt x="1063192" y="958962"/>
                  </a:lnTo>
                  <a:cubicBezTo>
                    <a:pt x="1063192" y="984903"/>
                    <a:pt x="1052887" y="1009781"/>
                    <a:pt x="1034544" y="1028124"/>
                  </a:cubicBezTo>
                  <a:cubicBezTo>
                    <a:pt x="1016201" y="1046467"/>
                    <a:pt x="991323" y="1056772"/>
                    <a:pt x="965382" y="1056772"/>
                  </a:cubicBezTo>
                  <a:lnTo>
                    <a:pt x="97809" y="1056772"/>
                  </a:lnTo>
                  <a:cubicBezTo>
                    <a:pt x="71869" y="1056772"/>
                    <a:pt x="46991" y="1046467"/>
                    <a:pt x="28648" y="1028124"/>
                  </a:cubicBezTo>
                  <a:cubicBezTo>
                    <a:pt x="10305" y="1009781"/>
                    <a:pt x="0" y="984903"/>
                    <a:pt x="0" y="958962"/>
                  </a:cubicBezTo>
                  <a:lnTo>
                    <a:pt x="0" y="97809"/>
                  </a:lnTo>
                  <a:cubicBezTo>
                    <a:pt x="0" y="71869"/>
                    <a:pt x="10305" y="46991"/>
                    <a:pt x="28648" y="28648"/>
                  </a:cubicBezTo>
                  <a:cubicBezTo>
                    <a:pt x="46991" y="10305"/>
                    <a:pt x="71869" y="0"/>
                    <a:pt x="97809" y="0"/>
                  </a:cubicBezTo>
                  <a:close/>
                </a:path>
              </a:pathLst>
            </a:custGeom>
            <a:solidFill>
              <a:srgbClr val="4A7D6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063192" cy="11043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Name: Bharat Mankar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Age: 28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Occupation: Farmer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Location: Rural Maharashtra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Tech Skill:  smartphone  user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144000" y="2749683"/>
            <a:ext cx="4085561" cy="4043684"/>
            <a:chOff x="0" y="0"/>
            <a:chExt cx="1076032" cy="10650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76032" cy="1065003"/>
            </a:xfrm>
            <a:custGeom>
              <a:avLst/>
              <a:gdLst/>
              <a:ahLst/>
              <a:cxnLst/>
              <a:rect r="r" b="b" t="t" l="l"/>
              <a:pathLst>
                <a:path h="1065003" w="1076032">
                  <a:moveTo>
                    <a:pt x="96642" y="0"/>
                  </a:moveTo>
                  <a:lnTo>
                    <a:pt x="979390" y="0"/>
                  </a:lnTo>
                  <a:cubicBezTo>
                    <a:pt x="1005021" y="0"/>
                    <a:pt x="1029603" y="10182"/>
                    <a:pt x="1047727" y="28306"/>
                  </a:cubicBezTo>
                  <a:cubicBezTo>
                    <a:pt x="1065851" y="46430"/>
                    <a:pt x="1076032" y="71011"/>
                    <a:pt x="1076032" y="96642"/>
                  </a:cubicBezTo>
                  <a:lnTo>
                    <a:pt x="1076032" y="968361"/>
                  </a:lnTo>
                  <a:cubicBezTo>
                    <a:pt x="1076032" y="1021735"/>
                    <a:pt x="1032764" y="1065003"/>
                    <a:pt x="979390" y="1065003"/>
                  </a:cubicBezTo>
                  <a:lnTo>
                    <a:pt x="96642" y="1065003"/>
                  </a:lnTo>
                  <a:cubicBezTo>
                    <a:pt x="43268" y="1065003"/>
                    <a:pt x="0" y="1021735"/>
                    <a:pt x="0" y="968361"/>
                  </a:cubicBezTo>
                  <a:lnTo>
                    <a:pt x="0" y="96642"/>
                  </a:lnTo>
                  <a:cubicBezTo>
                    <a:pt x="0" y="43268"/>
                    <a:pt x="43268" y="0"/>
                    <a:pt x="96642" y="0"/>
                  </a:cubicBezTo>
                  <a:close/>
                </a:path>
              </a:pathLst>
            </a:custGeom>
            <a:solidFill>
              <a:srgbClr val="4A7D6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076032" cy="11031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359"/>
                </a:lnSpc>
              </a:pPr>
              <a:r>
                <a:rPr lang="en-US" sz="2399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Goals: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b="true" sz="23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Monitor moisture &amp; temperature easily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b="true" sz="23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Reduce water wastage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b="true" sz="23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Know early pest threats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b="true" sz="23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Use local language</a:t>
              </a:r>
            </a:p>
            <a:p>
              <a:pPr algn="l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632020" y="2734056"/>
            <a:ext cx="4087390" cy="4028057"/>
            <a:chOff x="0" y="0"/>
            <a:chExt cx="1076514" cy="106088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76514" cy="1060887"/>
            </a:xfrm>
            <a:custGeom>
              <a:avLst/>
              <a:gdLst/>
              <a:ahLst/>
              <a:cxnLst/>
              <a:rect r="r" b="b" t="t" l="l"/>
              <a:pathLst>
                <a:path h="1060887" w="1076514">
                  <a:moveTo>
                    <a:pt x="96599" y="0"/>
                  </a:moveTo>
                  <a:lnTo>
                    <a:pt x="979915" y="0"/>
                  </a:lnTo>
                  <a:cubicBezTo>
                    <a:pt x="1005535" y="0"/>
                    <a:pt x="1030105" y="10177"/>
                    <a:pt x="1048221" y="28293"/>
                  </a:cubicBezTo>
                  <a:cubicBezTo>
                    <a:pt x="1066337" y="46409"/>
                    <a:pt x="1076514" y="70979"/>
                    <a:pt x="1076514" y="96599"/>
                  </a:cubicBezTo>
                  <a:lnTo>
                    <a:pt x="1076514" y="964288"/>
                  </a:lnTo>
                  <a:cubicBezTo>
                    <a:pt x="1076514" y="989908"/>
                    <a:pt x="1066337" y="1014478"/>
                    <a:pt x="1048221" y="1032594"/>
                  </a:cubicBezTo>
                  <a:cubicBezTo>
                    <a:pt x="1030105" y="1050710"/>
                    <a:pt x="1005535" y="1060887"/>
                    <a:pt x="979915" y="1060887"/>
                  </a:cubicBezTo>
                  <a:lnTo>
                    <a:pt x="96599" y="1060887"/>
                  </a:lnTo>
                  <a:cubicBezTo>
                    <a:pt x="43249" y="1060887"/>
                    <a:pt x="0" y="1017639"/>
                    <a:pt x="0" y="964288"/>
                  </a:cubicBezTo>
                  <a:lnTo>
                    <a:pt x="0" y="96599"/>
                  </a:lnTo>
                  <a:cubicBezTo>
                    <a:pt x="0" y="70979"/>
                    <a:pt x="10177" y="46409"/>
                    <a:pt x="28293" y="28293"/>
                  </a:cubicBezTo>
                  <a:cubicBezTo>
                    <a:pt x="46409" y="10177"/>
                    <a:pt x="70979" y="0"/>
                    <a:pt x="96599" y="0"/>
                  </a:cubicBezTo>
                  <a:close/>
                </a:path>
              </a:pathLst>
            </a:custGeom>
            <a:solidFill>
              <a:srgbClr val="4A7D63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076514" cy="10989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359"/>
                </a:lnSpc>
              </a:pPr>
              <a:r>
                <a:rPr lang="en-US" sz="2399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Frustrations: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b="true" sz="23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Complex agricultural apps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b="true" sz="23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Hard-to-read graphs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b="true" sz="23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No actionable insights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b="true" sz="23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Cannot detect problems early</a:t>
              </a:r>
            </a:p>
            <a:p>
              <a:pPr algn="l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052205" y="7510929"/>
            <a:ext cx="10025622" cy="1543050"/>
            <a:chOff x="0" y="0"/>
            <a:chExt cx="2640493" cy="406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640493" cy="406400"/>
            </a:xfrm>
            <a:custGeom>
              <a:avLst/>
              <a:gdLst/>
              <a:ahLst/>
              <a:cxnLst/>
              <a:rect r="r" b="b" t="t" l="l"/>
              <a:pathLst>
                <a:path h="406400" w="2640493">
                  <a:moveTo>
                    <a:pt x="2437293" y="0"/>
                  </a:moveTo>
                  <a:cubicBezTo>
                    <a:pt x="2549517" y="0"/>
                    <a:pt x="2640493" y="90976"/>
                    <a:pt x="2640493" y="203200"/>
                  </a:cubicBezTo>
                  <a:cubicBezTo>
                    <a:pt x="2640493" y="315424"/>
                    <a:pt x="2549517" y="406400"/>
                    <a:pt x="243729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A7D63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2640493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b="true" sz="26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Motivation: Improve crop quality &amp; stable income.</a:t>
              </a:r>
            </a:p>
          </p:txBody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206459" y="2780937"/>
            <a:ext cx="4100634" cy="4100634"/>
            <a:chOff x="0" y="0"/>
            <a:chExt cx="19050000" cy="190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106665" y="1106665"/>
              <a:ext cx="16836669" cy="16836669"/>
            </a:xfrm>
            <a:custGeom>
              <a:avLst/>
              <a:gdLst/>
              <a:ahLst/>
              <a:cxnLst/>
              <a:rect r="r" b="b" t="t" l="l"/>
              <a:pathLst>
                <a:path h="16836669" w="16836669">
                  <a:moveTo>
                    <a:pt x="0" y="0"/>
                  </a:moveTo>
                  <a:lnTo>
                    <a:pt x="16836669" y="0"/>
                  </a:lnTo>
                  <a:lnTo>
                    <a:pt x="16836669" y="16836669"/>
                  </a:lnTo>
                  <a:lnTo>
                    <a:pt x="0" y="16836669"/>
                  </a:lnTo>
                  <a:close/>
                </a:path>
              </a:pathLst>
            </a:custGeom>
            <a:blipFill>
              <a:blip r:embed="rId9"/>
              <a:stretch>
                <a:fillRect l="0" t="-16666" r="0" b="-16666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9050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4829686" y="-67463"/>
            <a:ext cx="9330595" cy="1631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83"/>
              </a:lnSpc>
            </a:pPr>
            <a:r>
              <a:rPr lang="en-US" sz="9559" spc="-191">
                <a:solidFill>
                  <a:srgbClr val="343C35"/>
                </a:solidFill>
                <a:latin typeface="Lilita One"/>
                <a:ea typeface="Lilita One"/>
                <a:cs typeface="Lilita One"/>
                <a:sym typeface="Lilita One"/>
              </a:rPr>
              <a:t>USER PERSONA 01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</a:blip>
            <a:stretch>
              <a:fillRect l="0" t="-34106" r="0" b="-3700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719409" y="6996579"/>
            <a:ext cx="1137181" cy="4114800"/>
          </a:xfrm>
          <a:custGeom>
            <a:avLst/>
            <a:gdLst/>
            <a:ahLst/>
            <a:cxnLst/>
            <a:rect r="r" b="b" t="t" l="l"/>
            <a:pathLst>
              <a:path h="4114800" w="1137181">
                <a:moveTo>
                  <a:pt x="0" y="0"/>
                </a:moveTo>
                <a:lnTo>
                  <a:pt x="1137182" y="0"/>
                </a:lnTo>
                <a:lnTo>
                  <a:pt x="11371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780067" y="7200900"/>
            <a:ext cx="5190688" cy="4114800"/>
          </a:xfrm>
          <a:custGeom>
            <a:avLst/>
            <a:gdLst/>
            <a:ahLst/>
            <a:cxnLst/>
            <a:rect r="r" b="b" t="t" l="l"/>
            <a:pathLst>
              <a:path h="4114800" w="5190688">
                <a:moveTo>
                  <a:pt x="0" y="0"/>
                </a:moveTo>
                <a:lnTo>
                  <a:pt x="5190688" y="0"/>
                </a:lnTo>
                <a:lnTo>
                  <a:pt x="51906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06029" y="-1218855"/>
            <a:ext cx="1758142" cy="4114800"/>
          </a:xfrm>
          <a:custGeom>
            <a:avLst/>
            <a:gdLst/>
            <a:ahLst/>
            <a:cxnLst/>
            <a:rect r="r" b="b" t="t" l="l"/>
            <a:pathLst>
              <a:path h="4114800" w="1758142">
                <a:moveTo>
                  <a:pt x="0" y="0"/>
                </a:moveTo>
                <a:lnTo>
                  <a:pt x="1758141" y="0"/>
                </a:lnTo>
                <a:lnTo>
                  <a:pt x="17581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704075" y="2260958"/>
            <a:ext cx="4036807" cy="4735621"/>
            <a:chOff x="0" y="0"/>
            <a:chExt cx="1063192" cy="12472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63192" cy="1247242"/>
            </a:xfrm>
            <a:custGeom>
              <a:avLst/>
              <a:gdLst/>
              <a:ahLst/>
              <a:cxnLst/>
              <a:rect r="r" b="b" t="t" l="l"/>
              <a:pathLst>
                <a:path h="1247242" w="1063192">
                  <a:moveTo>
                    <a:pt x="97809" y="0"/>
                  </a:moveTo>
                  <a:lnTo>
                    <a:pt x="965382" y="0"/>
                  </a:lnTo>
                  <a:cubicBezTo>
                    <a:pt x="991323" y="0"/>
                    <a:pt x="1016201" y="10305"/>
                    <a:pt x="1034544" y="28648"/>
                  </a:cubicBezTo>
                  <a:cubicBezTo>
                    <a:pt x="1052887" y="46991"/>
                    <a:pt x="1063192" y="71869"/>
                    <a:pt x="1063192" y="97809"/>
                  </a:cubicBezTo>
                  <a:lnTo>
                    <a:pt x="1063192" y="1149432"/>
                  </a:lnTo>
                  <a:cubicBezTo>
                    <a:pt x="1063192" y="1175373"/>
                    <a:pt x="1052887" y="1200251"/>
                    <a:pt x="1034544" y="1218594"/>
                  </a:cubicBezTo>
                  <a:cubicBezTo>
                    <a:pt x="1016201" y="1236937"/>
                    <a:pt x="991323" y="1247242"/>
                    <a:pt x="965382" y="1247242"/>
                  </a:cubicBezTo>
                  <a:lnTo>
                    <a:pt x="97809" y="1247242"/>
                  </a:lnTo>
                  <a:cubicBezTo>
                    <a:pt x="71869" y="1247242"/>
                    <a:pt x="46991" y="1236937"/>
                    <a:pt x="28648" y="1218594"/>
                  </a:cubicBezTo>
                  <a:cubicBezTo>
                    <a:pt x="10305" y="1200251"/>
                    <a:pt x="0" y="1175373"/>
                    <a:pt x="0" y="1149432"/>
                  </a:cubicBezTo>
                  <a:lnTo>
                    <a:pt x="0" y="97809"/>
                  </a:lnTo>
                  <a:cubicBezTo>
                    <a:pt x="0" y="71869"/>
                    <a:pt x="10305" y="46991"/>
                    <a:pt x="28648" y="28648"/>
                  </a:cubicBezTo>
                  <a:cubicBezTo>
                    <a:pt x="46991" y="10305"/>
                    <a:pt x="71869" y="0"/>
                    <a:pt x="97809" y="0"/>
                  </a:cubicBezTo>
                  <a:close/>
                </a:path>
              </a:pathLst>
            </a:custGeom>
            <a:solidFill>
              <a:srgbClr val="4A7D6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063192" cy="12948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Name: Abhishek akote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Age: 27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Occupation: Farmer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Location: Rural Maharashtra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Tech Skill:  smartphone  user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217131" y="2260958"/>
            <a:ext cx="4085561" cy="4735621"/>
            <a:chOff x="0" y="0"/>
            <a:chExt cx="1076032" cy="124724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76032" cy="1247242"/>
            </a:xfrm>
            <a:custGeom>
              <a:avLst/>
              <a:gdLst/>
              <a:ahLst/>
              <a:cxnLst/>
              <a:rect r="r" b="b" t="t" l="l"/>
              <a:pathLst>
                <a:path h="1247242" w="1076032">
                  <a:moveTo>
                    <a:pt x="96642" y="0"/>
                  </a:moveTo>
                  <a:lnTo>
                    <a:pt x="979390" y="0"/>
                  </a:lnTo>
                  <a:cubicBezTo>
                    <a:pt x="1005021" y="0"/>
                    <a:pt x="1029603" y="10182"/>
                    <a:pt x="1047727" y="28306"/>
                  </a:cubicBezTo>
                  <a:cubicBezTo>
                    <a:pt x="1065851" y="46430"/>
                    <a:pt x="1076032" y="71011"/>
                    <a:pt x="1076032" y="96642"/>
                  </a:cubicBezTo>
                  <a:lnTo>
                    <a:pt x="1076032" y="1150600"/>
                  </a:lnTo>
                  <a:cubicBezTo>
                    <a:pt x="1076032" y="1203974"/>
                    <a:pt x="1032764" y="1247242"/>
                    <a:pt x="979390" y="1247242"/>
                  </a:cubicBezTo>
                  <a:lnTo>
                    <a:pt x="96642" y="1247242"/>
                  </a:lnTo>
                  <a:cubicBezTo>
                    <a:pt x="71011" y="1247242"/>
                    <a:pt x="46430" y="1237060"/>
                    <a:pt x="28306" y="1218936"/>
                  </a:cubicBezTo>
                  <a:cubicBezTo>
                    <a:pt x="10182" y="1200812"/>
                    <a:pt x="0" y="1176231"/>
                    <a:pt x="0" y="1150600"/>
                  </a:cubicBezTo>
                  <a:lnTo>
                    <a:pt x="0" y="96642"/>
                  </a:lnTo>
                  <a:cubicBezTo>
                    <a:pt x="0" y="43268"/>
                    <a:pt x="43268" y="0"/>
                    <a:pt x="96642" y="0"/>
                  </a:cubicBezTo>
                  <a:close/>
                </a:path>
              </a:pathLst>
            </a:custGeom>
            <a:solidFill>
              <a:srgbClr val="4A7D6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076032" cy="12853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</a:pPr>
              <a:r>
                <a:rPr lang="en-US" sz="2399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Goals: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b="true" sz="23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Monitor multiple farm fields at once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b="true" sz="23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Track sensor health and device connectivity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b="true" sz="23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Ge</a:t>
              </a:r>
              <a:r>
                <a:rPr lang="en-US" b="true" sz="23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nerate reports to share with farm owners</a:t>
              </a:r>
            </a:p>
            <a:p>
              <a:pPr algn="l"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778942" y="2260958"/>
            <a:ext cx="4089799" cy="4735621"/>
            <a:chOff x="0" y="0"/>
            <a:chExt cx="1077149" cy="124724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77149" cy="1247242"/>
            </a:xfrm>
            <a:custGeom>
              <a:avLst/>
              <a:gdLst/>
              <a:ahLst/>
              <a:cxnLst/>
              <a:rect r="r" b="b" t="t" l="l"/>
              <a:pathLst>
                <a:path h="1247242" w="1077149">
                  <a:moveTo>
                    <a:pt x="96542" y="0"/>
                  </a:moveTo>
                  <a:lnTo>
                    <a:pt x="980606" y="0"/>
                  </a:lnTo>
                  <a:cubicBezTo>
                    <a:pt x="1033925" y="0"/>
                    <a:pt x="1077149" y="43223"/>
                    <a:pt x="1077149" y="96542"/>
                  </a:cubicBezTo>
                  <a:lnTo>
                    <a:pt x="1077149" y="1150700"/>
                  </a:lnTo>
                  <a:cubicBezTo>
                    <a:pt x="1077149" y="1176304"/>
                    <a:pt x="1066977" y="1200860"/>
                    <a:pt x="1048872" y="1218965"/>
                  </a:cubicBezTo>
                  <a:cubicBezTo>
                    <a:pt x="1030767" y="1237070"/>
                    <a:pt x="1006211" y="1247242"/>
                    <a:pt x="980606" y="1247242"/>
                  </a:cubicBezTo>
                  <a:lnTo>
                    <a:pt x="96542" y="1247242"/>
                  </a:lnTo>
                  <a:cubicBezTo>
                    <a:pt x="70938" y="1247242"/>
                    <a:pt x="46382" y="1237070"/>
                    <a:pt x="28277" y="1218965"/>
                  </a:cubicBezTo>
                  <a:cubicBezTo>
                    <a:pt x="10171" y="1200860"/>
                    <a:pt x="0" y="1176304"/>
                    <a:pt x="0" y="1150700"/>
                  </a:cubicBezTo>
                  <a:lnTo>
                    <a:pt x="0" y="96542"/>
                  </a:lnTo>
                  <a:cubicBezTo>
                    <a:pt x="0" y="70938"/>
                    <a:pt x="10171" y="46382"/>
                    <a:pt x="28277" y="28277"/>
                  </a:cubicBezTo>
                  <a:cubicBezTo>
                    <a:pt x="46382" y="10171"/>
                    <a:pt x="70938" y="0"/>
                    <a:pt x="96542" y="0"/>
                  </a:cubicBezTo>
                  <a:close/>
                </a:path>
              </a:pathLst>
            </a:custGeom>
            <a:solidFill>
              <a:srgbClr val="4A7D63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077149" cy="12853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</a:pPr>
              <a:r>
                <a:rPr lang="en-US" sz="2399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Frustrations: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b="true" sz="23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Switching between apps t</a:t>
              </a:r>
              <a:r>
                <a:rPr lang="en-US" b="true" sz="23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o manage multiple fields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b="true" sz="23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No clear history of alerts or actions taken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b="true" sz="23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Difficult to compare sensor performance</a:t>
              </a:r>
            </a:p>
            <a:p>
              <a:pPr algn="l"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247101" y="7715250"/>
            <a:ext cx="10025622" cy="1543050"/>
            <a:chOff x="0" y="0"/>
            <a:chExt cx="2640493" cy="406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640493" cy="406400"/>
            </a:xfrm>
            <a:custGeom>
              <a:avLst/>
              <a:gdLst/>
              <a:ahLst/>
              <a:cxnLst/>
              <a:rect r="r" b="b" t="t" l="l"/>
              <a:pathLst>
                <a:path h="406400" w="2640493">
                  <a:moveTo>
                    <a:pt x="2437293" y="0"/>
                  </a:moveTo>
                  <a:cubicBezTo>
                    <a:pt x="2549517" y="0"/>
                    <a:pt x="2640493" y="90976"/>
                    <a:pt x="2640493" y="203200"/>
                  </a:cubicBezTo>
                  <a:cubicBezTo>
                    <a:pt x="2640493" y="315424"/>
                    <a:pt x="2549517" y="406400"/>
                    <a:pt x="243729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A7D63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2640493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b="true" sz="26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Efficient farm management, reduced workload, and accurate decision-making for better crop outcomes.</a:t>
              </a:r>
            </a:p>
          </p:txBody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473041" y="2260958"/>
            <a:ext cx="3714735" cy="5246370"/>
            <a:chOff x="0" y="0"/>
            <a:chExt cx="3267456" cy="461467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267456" cy="4618736"/>
            </a:xfrm>
            <a:custGeom>
              <a:avLst/>
              <a:gdLst/>
              <a:ahLst/>
              <a:cxnLst/>
              <a:rect r="r" b="b" t="t" l="l"/>
              <a:pathLst>
                <a:path h="4618736" w="3267456">
                  <a:moveTo>
                    <a:pt x="3267456" y="4618736"/>
                  </a:moveTo>
                  <a:lnTo>
                    <a:pt x="0" y="4618736"/>
                  </a:lnTo>
                  <a:lnTo>
                    <a:pt x="0" y="0"/>
                  </a:lnTo>
                  <a:lnTo>
                    <a:pt x="3267456" y="0"/>
                  </a:lnTo>
                  <a:lnTo>
                    <a:pt x="3267456" y="4618736"/>
                  </a:lnTo>
                  <a:close/>
                </a:path>
              </a:pathLst>
            </a:custGeom>
            <a:blipFill>
              <a:blip r:embed="rId9"/>
              <a:stretch>
                <a:fillRect l="-4" t="0" r="-4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44163" y="140959"/>
              <a:ext cx="2993427" cy="4317015"/>
            </a:xfrm>
            <a:custGeom>
              <a:avLst/>
              <a:gdLst/>
              <a:ahLst/>
              <a:cxnLst/>
              <a:rect r="r" b="b" t="t" l="l"/>
              <a:pathLst>
                <a:path h="4317015" w="2993427">
                  <a:moveTo>
                    <a:pt x="2993427" y="12700"/>
                  </a:moveTo>
                  <a:lnTo>
                    <a:pt x="2935892" y="4317015"/>
                  </a:lnTo>
                  <a:lnTo>
                    <a:pt x="0" y="4275547"/>
                  </a:lnTo>
                  <a:lnTo>
                    <a:pt x="0" y="0"/>
                  </a:lnTo>
                  <a:lnTo>
                    <a:pt x="2993427" y="12700"/>
                  </a:lnTo>
                  <a:close/>
                </a:path>
              </a:pathLst>
            </a:custGeom>
            <a:blipFill>
              <a:blip r:embed="rId10"/>
              <a:stretch>
                <a:fillRect l="0" t="-1872" r="0" b="-1872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4829686" y="-67463"/>
            <a:ext cx="9330595" cy="1631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83"/>
              </a:lnSpc>
            </a:pPr>
            <a:r>
              <a:rPr lang="en-US" sz="9559" spc="-191">
                <a:solidFill>
                  <a:srgbClr val="343C35"/>
                </a:solidFill>
                <a:latin typeface="Lilita One"/>
                <a:ea typeface="Lilita One"/>
                <a:cs typeface="Lilita One"/>
                <a:sym typeface="Lilita One"/>
              </a:rPr>
              <a:t>USER PERSONA 02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</a:blip>
            <a:stretch>
              <a:fillRect l="0" t="-34106" r="0" b="-3700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01413" y="-517267"/>
            <a:ext cx="3126630" cy="4114800"/>
          </a:xfrm>
          <a:custGeom>
            <a:avLst/>
            <a:gdLst/>
            <a:ahLst/>
            <a:cxnLst/>
            <a:rect r="r" b="b" t="t" l="l"/>
            <a:pathLst>
              <a:path h="4114800" w="3126630">
                <a:moveTo>
                  <a:pt x="0" y="0"/>
                </a:moveTo>
                <a:lnTo>
                  <a:pt x="3126630" y="0"/>
                </a:lnTo>
                <a:lnTo>
                  <a:pt x="31266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65611" y="8596236"/>
            <a:ext cx="6556779" cy="906028"/>
          </a:xfrm>
          <a:custGeom>
            <a:avLst/>
            <a:gdLst/>
            <a:ahLst/>
            <a:cxnLst/>
            <a:rect r="r" b="b" t="t" l="l"/>
            <a:pathLst>
              <a:path h="906028" w="6556779">
                <a:moveTo>
                  <a:pt x="0" y="0"/>
                </a:moveTo>
                <a:lnTo>
                  <a:pt x="6556778" y="0"/>
                </a:lnTo>
                <a:lnTo>
                  <a:pt x="6556778" y="906028"/>
                </a:lnTo>
                <a:lnTo>
                  <a:pt x="0" y="9060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51919" y="4734514"/>
            <a:ext cx="4606827" cy="3040506"/>
            <a:chOff x="0" y="0"/>
            <a:chExt cx="635000" cy="4191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" cy="419100"/>
            </a:xfrm>
            <a:custGeom>
              <a:avLst/>
              <a:gdLst/>
              <a:ahLst/>
              <a:cxnLst/>
              <a:rect r="r" b="b" t="t" l="l"/>
              <a:pathLst>
                <a:path h="419100" w="635000">
                  <a:moveTo>
                    <a:pt x="32823" y="0"/>
                  </a:moveTo>
                  <a:lnTo>
                    <a:pt x="602177" y="0"/>
                  </a:lnTo>
                  <a:cubicBezTo>
                    <a:pt x="620305" y="0"/>
                    <a:pt x="635000" y="14695"/>
                    <a:pt x="635000" y="32823"/>
                  </a:cubicBezTo>
                  <a:lnTo>
                    <a:pt x="635000" y="386277"/>
                  </a:lnTo>
                  <a:cubicBezTo>
                    <a:pt x="635000" y="404405"/>
                    <a:pt x="620305" y="419100"/>
                    <a:pt x="602177" y="419100"/>
                  </a:cubicBezTo>
                  <a:lnTo>
                    <a:pt x="32823" y="419100"/>
                  </a:lnTo>
                  <a:cubicBezTo>
                    <a:pt x="14695" y="419100"/>
                    <a:pt x="0" y="404405"/>
                    <a:pt x="0" y="386277"/>
                  </a:cubicBezTo>
                  <a:lnTo>
                    <a:pt x="0" y="32823"/>
                  </a:lnTo>
                  <a:cubicBezTo>
                    <a:pt x="0" y="14695"/>
                    <a:pt x="14695" y="0"/>
                    <a:pt x="32823" y="0"/>
                  </a:cubicBezTo>
                  <a:close/>
                </a:path>
              </a:pathLst>
            </a:custGeom>
            <a:solidFill>
              <a:srgbClr val="34624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635000" cy="476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2238696" y="3916510"/>
            <a:ext cx="6927827" cy="8229600"/>
          </a:xfrm>
          <a:custGeom>
            <a:avLst/>
            <a:gdLst/>
            <a:ahLst/>
            <a:cxnLst/>
            <a:rect r="r" b="b" t="t" l="l"/>
            <a:pathLst>
              <a:path h="8229600" w="6927827">
                <a:moveTo>
                  <a:pt x="0" y="0"/>
                </a:moveTo>
                <a:lnTo>
                  <a:pt x="6927827" y="0"/>
                </a:lnTo>
                <a:lnTo>
                  <a:pt x="692782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111171" y="-516394"/>
            <a:ext cx="8653027" cy="4432903"/>
          </a:xfrm>
          <a:custGeom>
            <a:avLst/>
            <a:gdLst/>
            <a:ahLst/>
            <a:cxnLst/>
            <a:rect r="r" b="b" t="t" l="l"/>
            <a:pathLst>
              <a:path h="4432903" w="8653027">
                <a:moveTo>
                  <a:pt x="0" y="0"/>
                </a:moveTo>
                <a:lnTo>
                  <a:pt x="8653028" y="0"/>
                </a:lnTo>
                <a:lnTo>
                  <a:pt x="8653028" y="4432904"/>
                </a:lnTo>
                <a:lnTo>
                  <a:pt x="0" y="44329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030775" y="52142"/>
            <a:ext cx="11393689" cy="2304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05"/>
              </a:lnSpc>
            </a:pPr>
            <a:r>
              <a:rPr lang="en-US" sz="6575" spc="-131">
                <a:solidFill>
                  <a:srgbClr val="343C35"/>
                </a:solidFill>
                <a:latin typeface="Lilita One"/>
                <a:ea typeface="Lilita One"/>
                <a:cs typeface="Lilita One"/>
                <a:sym typeface="Lilita One"/>
              </a:rPr>
              <a:t> CUSTOMER JOURNEY </a:t>
            </a:r>
          </a:p>
          <a:p>
            <a:pPr algn="ctr">
              <a:lnSpc>
                <a:spcPts val="9205"/>
              </a:lnSpc>
            </a:pPr>
            <a:r>
              <a:rPr lang="en-US" sz="6575" spc="-131">
                <a:solidFill>
                  <a:srgbClr val="343C35"/>
                </a:solidFill>
                <a:latin typeface="Lilita One"/>
                <a:ea typeface="Lilita One"/>
                <a:cs typeface="Lilita One"/>
                <a:sym typeface="Lilita One"/>
              </a:rPr>
              <a:t>MAPPING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-3963897" y="-835370"/>
            <a:ext cx="8653027" cy="4432903"/>
          </a:xfrm>
          <a:custGeom>
            <a:avLst/>
            <a:gdLst/>
            <a:ahLst/>
            <a:cxnLst/>
            <a:rect r="r" b="b" t="t" l="l"/>
            <a:pathLst>
              <a:path h="4432903" w="8653027">
                <a:moveTo>
                  <a:pt x="0" y="0"/>
                </a:moveTo>
                <a:lnTo>
                  <a:pt x="8653028" y="0"/>
                </a:lnTo>
                <a:lnTo>
                  <a:pt x="8653028" y="4432903"/>
                </a:lnTo>
                <a:lnTo>
                  <a:pt x="0" y="44329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445280" y="2676000"/>
            <a:ext cx="10662891" cy="5601062"/>
          </a:xfrm>
          <a:custGeom>
            <a:avLst/>
            <a:gdLst/>
            <a:ahLst/>
            <a:cxnLst/>
            <a:rect r="r" b="b" t="t" l="l"/>
            <a:pathLst>
              <a:path h="5601062" w="10662891">
                <a:moveTo>
                  <a:pt x="0" y="0"/>
                </a:moveTo>
                <a:lnTo>
                  <a:pt x="10662892" y="0"/>
                </a:lnTo>
                <a:lnTo>
                  <a:pt x="10662892" y="5601062"/>
                </a:lnTo>
                <a:lnTo>
                  <a:pt x="0" y="56010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51919" y="5087637"/>
            <a:ext cx="4557712" cy="2277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Name: Bharat Mankar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Age: 28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Occupation: Farmer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Location: Rural Maharashtra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Tech Skill: smartphone user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35556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</a:blip>
            <a:stretch>
              <a:fillRect l="0" t="-34106" r="0" b="-3700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2571750" y="8126730"/>
            <a:ext cx="5143500" cy="2263140"/>
          </a:xfrm>
          <a:custGeom>
            <a:avLst/>
            <a:gdLst/>
            <a:ahLst/>
            <a:cxnLst/>
            <a:rect r="r" b="b" t="t" l="l"/>
            <a:pathLst>
              <a:path h="2263140" w="5143500">
                <a:moveTo>
                  <a:pt x="0" y="0"/>
                </a:moveTo>
                <a:lnTo>
                  <a:pt x="5143500" y="0"/>
                </a:lnTo>
                <a:lnTo>
                  <a:pt x="5143500" y="2263140"/>
                </a:lnTo>
                <a:lnTo>
                  <a:pt x="0" y="22631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05551" y="-453014"/>
            <a:ext cx="6556779" cy="906028"/>
          </a:xfrm>
          <a:custGeom>
            <a:avLst/>
            <a:gdLst/>
            <a:ahLst/>
            <a:cxnLst/>
            <a:rect r="r" b="b" t="t" l="l"/>
            <a:pathLst>
              <a:path h="906028" w="6556779">
                <a:moveTo>
                  <a:pt x="0" y="0"/>
                </a:moveTo>
                <a:lnTo>
                  <a:pt x="6556778" y="0"/>
                </a:lnTo>
                <a:lnTo>
                  <a:pt x="6556778" y="906028"/>
                </a:lnTo>
                <a:lnTo>
                  <a:pt x="0" y="9060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73984" y="2264078"/>
            <a:ext cx="4920395" cy="2872831"/>
            <a:chOff x="0" y="0"/>
            <a:chExt cx="978150" cy="5711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78150" cy="571105"/>
            </a:xfrm>
            <a:custGeom>
              <a:avLst/>
              <a:gdLst/>
              <a:ahLst/>
              <a:cxnLst/>
              <a:rect r="r" b="b" t="t" l="l"/>
              <a:pathLst>
                <a:path h="571105" w="978150">
                  <a:moveTo>
                    <a:pt x="30731" y="0"/>
                  </a:moveTo>
                  <a:lnTo>
                    <a:pt x="947419" y="0"/>
                  </a:lnTo>
                  <a:cubicBezTo>
                    <a:pt x="955570" y="0"/>
                    <a:pt x="963386" y="3238"/>
                    <a:pt x="969149" y="9001"/>
                  </a:cubicBezTo>
                  <a:cubicBezTo>
                    <a:pt x="974913" y="14764"/>
                    <a:pt x="978150" y="22581"/>
                    <a:pt x="978150" y="30731"/>
                  </a:cubicBezTo>
                  <a:lnTo>
                    <a:pt x="978150" y="540374"/>
                  </a:lnTo>
                  <a:cubicBezTo>
                    <a:pt x="978150" y="548524"/>
                    <a:pt x="974913" y="556341"/>
                    <a:pt x="969149" y="562104"/>
                  </a:cubicBezTo>
                  <a:cubicBezTo>
                    <a:pt x="963386" y="567867"/>
                    <a:pt x="955570" y="571105"/>
                    <a:pt x="947419" y="571105"/>
                  </a:cubicBezTo>
                  <a:lnTo>
                    <a:pt x="30731" y="571105"/>
                  </a:lnTo>
                  <a:cubicBezTo>
                    <a:pt x="22581" y="571105"/>
                    <a:pt x="14764" y="567867"/>
                    <a:pt x="9001" y="562104"/>
                  </a:cubicBezTo>
                  <a:cubicBezTo>
                    <a:pt x="3238" y="556341"/>
                    <a:pt x="0" y="548524"/>
                    <a:pt x="0" y="540374"/>
                  </a:cubicBezTo>
                  <a:lnTo>
                    <a:pt x="0" y="30731"/>
                  </a:lnTo>
                  <a:cubicBezTo>
                    <a:pt x="0" y="22581"/>
                    <a:pt x="3238" y="14764"/>
                    <a:pt x="9001" y="9001"/>
                  </a:cubicBezTo>
                  <a:cubicBezTo>
                    <a:pt x="14764" y="3238"/>
                    <a:pt x="22581" y="0"/>
                    <a:pt x="30731" y="0"/>
                  </a:cubicBezTo>
                  <a:close/>
                </a:path>
              </a:pathLst>
            </a:custGeom>
            <a:solidFill>
              <a:srgbClr val="95BEA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978150" cy="628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639"/>
                </a:lnSpc>
              </a:pPr>
              <a:r>
                <a:rPr lang="en-US" sz="25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Says:</a:t>
              </a:r>
            </a:p>
            <a:p>
              <a:pPr algn="l" marL="561336" indent="-280668" lvl="1">
                <a:lnSpc>
                  <a:spcPts val="3639"/>
                </a:lnSpc>
                <a:buFont typeface="Arial"/>
                <a:buChar char="•"/>
              </a:pPr>
              <a:r>
                <a:rPr lang="en-US" b="true" sz="25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“I need to know when to irrigate.”</a:t>
              </a:r>
            </a:p>
            <a:p>
              <a:pPr algn="l" marL="561336" indent="-280668" lvl="1">
                <a:lnSpc>
                  <a:spcPts val="3639"/>
                </a:lnSpc>
                <a:buFont typeface="Arial"/>
                <a:buChar char="•"/>
              </a:pPr>
              <a:r>
                <a:rPr lang="en-US" b="true" sz="25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“I want an app in my language.”</a:t>
              </a:r>
            </a:p>
            <a:p>
              <a:pPr algn="l">
                <a:lnSpc>
                  <a:spcPts val="363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683602" y="2264078"/>
            <a:ext cx="4920395" cy="2872831"/>
            <a:chOff x="0" y="0"/>
            <a:chExt cx="978150" cy="5711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78150" cy="571105"/>
            </a:xfrm>
            <a:custGeom>
              <a:avLst/>
              <a:gdLst/>
              <a:ahLst/>
              <a:cxnLst/>
              <a:rect r="r" b="b" t="t" l="l"/>
              <a:pathLst>
                <a:path h="571105" w="978150">
                  <a:moveTo>
                    <a:pt x="30731" y="0"/>
                  </a:moveTo>
                  <a:lnTo>
                    <a:pt x="947419" y="0"/>
                  </a:lnTo>
                  <a:cubicBezTo>
                    <a:pt x="955570" y="0"/>
                    <a:pt x="963386" y="3238"/>
                    <a:pt x="969149" y="9001"/>
                  </a:cubicBezTo>
                  <a:cubicBezTo>
                    <a:pt x="974913" y="14764"/>
                    <a:pt x="978150" y="22581"/>
                    <a:pt x="978150" y="30731"/>
                  </a:cubicBezTo>
                  <a:lnTo>
                    <a:pt x="978150" y="540374"/>
                  </a:lnTo>
                  <a:cubicBezTo>
                    <a:pt x="978150" y="548524"/>
                    <a:pt x="974913" y="556341"/>
                    <a:pt x="969149" y="562104"/>
                  </a:cubicBezTo>
                  <a:cubicBezTo>
                    <a:pt x="963386" y="567867"/>
                    <a:pt x="955570" y="571105"/>
                    <a:pt x="947419" y="571105"/>
                  </a:cubicBezTo>
                  <a:lnTo>
                    <a:pt x="30731" y="571105"/>
                  </a:lnTo>
                  <a:cubicBezTo>
                    <a:pt x="22581" y="571105"/>
                    <a:pt x="14764" y="567867"/>
                    <a:pt x="9001" y="562104"/>
                  </a:cubicBezTo>
                  <a:cubicBezTo>
                    <a:pt x="3238" y="556341"/>
                    <a:pt x="0" y="548524"/>
                    <a:pt x="0" y="540374"/>
                  </a:cubicBezTo>
                  <a:lnTo>
                    <a:pt x="0" y="30731"/>
                  </a:lnTo>
                  <a:cubicBezTo>
                    <a:pt x="0" y="22581"/>
                    <a:pt x="3238" y="14764"/>
                    <a:pt x="9001" y="9001"/>
                  </a:cubicBezTo>
                  <a:cubicBezTo>
                    <a:pt x="14764" y="3238"/>
                    <a:pt x="22581" y="0"/>
                    <a:pt x="30731" y="0"/>
                  </a:cubicBezTo>
                  <a:close/>
                </a:path>
              </a:pathLst>
            </a:custGeom>
            <a:solidFill>
              <a:srgbClr val="95BEA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978150" cy="628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639"/>
                </a:lnSpc>
              </a:pPr>
              <a:r>
                <a:rPr lang="en-US" sz="25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Thinks:</a:t>
              </a:r>
            </a:p>
            <a:p>
              <a:pPr algn="l" marL="561336" indent="-280668" lvl="1">
                <a:lnSpc>
                  <a:spcPts val="3639"/>
                </a:lnSpc>
                <a:buFont typeface="Arial"/>
                <a:buChar char="•"/>
              </a:pPr>
              <a:r>
                <a:rPr lang="en-US" b="true" sz="25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“Is my field getting enough water?”</a:t>
              </a:r>
            </a:p>
            <a:p>
              <a:pPr algn="l" marL="561336" indent="-280668" lvl="1">
                <a:lnSpc>
                  <a:spcPts val="3639"/>
                </a:lnSpc>
                <a:buFont typeface="Arial"/>
                <a:buChar char="•"/>
              </a:pPr>
              <a:r>
                <a:rPr lang="en-US" b="true" sz="25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“Will pests affect my crop soon?”</a:t>
              </a:r>
            </a:p>
            <a:p>
              <a:pPr algn="l">
                <a:lnSpc>
                  <a:spcPts val="363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849525" y="6947974"/>
            <a:ext cx="4920395" cy="2872831"/>
            <a:chOff x="0" y="0"/>
            <a:chExt cx="978150" cy="57110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78150" cy="571105"/>
            </a:xfrm>
            <a:custGeom>
              <a:avLst/>
              <a:gdLst/>
              <a:ahLst/>
              <a:cxnLst/>
              <a:rect r="r" b="b" t="t" l="l"/>
              <a:pathLst>
                <a:path h="571105" w="978150">
                  <a:moveTo>
                    <a:pt x="30731" y="0"/>
                  </a:moveTo>
                  <a:lnTo>
                    <a:pt x="947419" y="0"/>
                  </a:lnTo>
                  <a:cubicBezTo>
                    <a:pt x="955570" y="0"/>
                    <a:pt x="963386" y="3238"/>
                    <a:pt x="969149" y="9001"/>
                  </a:cubicBezTo>
                  <a:cubicBezTo>
                    <a:pt x="974913" y="14764"/>
                    <a:pt x="978150" y="22581"/>
                    <a:pt x="978150" y="30731"/>
                  </a:cubicBezTo>
                  <a:lnTo>
                    <a:pt x="978150" y="540374"/>
                  </a:lnTo>
                  <a:cubicBezTo>
                    <a:pt x="978150" y="548524"/>
                    <a:pt x="974913" y="556341"/>
                    <a:pt x="969149" y="562104"/>
                  </a:cubicBezTo>
                  <a:cubicBezTo>
                    <a:pt x="963386" y="567867"/>
                    <a:pt x="955570" y="571105"/>
                    <a:pt x="947419" y="571105"/>
                  </a:cubicBezTo>
                  <a:lnTo>
                    <a:pt x="30731" y="571105"/>
                  </a:lnTo>
                  <a:cubicBezTo>
                    <a:pt x="22581" y="571105"/>
                    <a:pt x="14764" y="567867"/>
                    <a:pt x="9001" y="562104"/>
                  </a:cubicBezTo>
                  <a:cubicBezTo>
                    <a:pt x="3238" y="556341"/>
                    <a:pt x="0" y="548524"/>
                    <a:pt x="0" y="540374"/>
                  </a:cubicBezTo>
                  <a:lnTo>
                    <a:pt x="0" y="30731"/>
                  </a:lnTo>
                  <a:cubicBezTo>
                    <a:pt x="0" y="22581"/>
                    <a:pt x="3238" y="14764"/>
                    <a:pt x="9001" y="9001"/>
                  </a:cubicBezTo>
                  <a:cubicBezTo>
                    <a:pt x="14764" y="3238"/>
                    <a:pt x="22581" y="0"/>
                    <a:pt x="30731" y="0"/>
                  </a:cubicBezTo>
                  <a:close/>
                </a:path>
              </a:pathLst>
            </a:custGeom>
            <a:solidFill>
              <a:srgbClr val="95BE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978150" cy="628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639"/>
                </a:lnSpc>
              </a:pPr>
              <a:r>
                <a:rPr lang="en-US" sz="25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Feels:</a:t>
              </a:r>
            </a:p>
            <a:p>
              <a:pPr algn="l" marL="561336" indent="-280668" lvl="1">
                <a:lnSpc>
                  <a:spcPts val="3639"/>
                </a:lnSpc>
                <a:buFont typeface="Arial"/>
                <a:buChar char="•"/>
              </a:pPr>
              <a:r>
                <a:rPr lang="en-US" b="true" sz="25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Worried about crop loss</a:t>
              </a:r>
            </a:p>
            <a:p>
              <a:pPr algn="l" marL="561336" indent="-280668" lvl="1">
                <a:lnSpc>
                  <a:spcPts val="3639"/>
                </a:lnSpc>
                <a:buFont typeface="Arial"/>
                <a:buChar char="•"/>
              </a:pPr>
              <a:r>
                <a:rPr lang="en-US" b="true" sz="25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Overwhelmed by data</a:t>
              </a:r>
            </a:p>
            <a:p>
              <a:pPr algn="l" marL="561336" indent="-280668" lvl="1">
                <a:lnSpc>
                  <a:spcPts val="3639"/>
                </a:lnSpc>
                <a:buFont typeface="Arial"/>
                <a:buChar char="•"/>
              </a:pPr>
              <a:r>
                <a:rPr lang="en-US" b="true" sz="25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Relieved when alerts are clear</a:t>
              </a:r>
            </a:p>
            <a:p>
              <a:pPr algn="l">
                <a:lnSpc>
                  <a:spcPts val="363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73984" y="7103207"/>
            <a:ext cx="4920395" cy="2562365"/>
            <a:chOff x="0" y="0"/>
            <a:chExt cx="978150" cy="50938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78150" cy="509386"/>
            </a:xfrm>
            <a:custGeom>
              <a:avLst/>
              <a:gdLst/>
              <a:ahLst/>
              <a:cxnLst/>
              <a:rect r="r" b="b" t="t" l="l"/>
              <a:pathLst>
                <a:path h="509386" w="978150">
                  <a:moveTo>
                    <a:pt x="30731" y="0"/>
                  </a:moveTo>
                  <a:lnTo>
                    <a:pt x="947419" y="0"/>
                  </a:lnTo>
                  <a:cubicBezTo>
                    <a:pt x="955570" y="0"/>
                    <a:pt x="963386" y="3238"/>
                    <a:pt x="969149" y="9001"/>
                  </a:cubicBezTo>
                  <a:cubicBezTo>
                    <a:pt x="974913" y="14764"/>
                    <a:pt x="978150" y="22581"/>
                    <a:pt x="978150" y="30731"/>
                  </a:cubicBezTo>
                  <a:lnTo>
                    <a:pt x="978150" y="478654"/>
                  </a:lnTo>
                  <a:cubicBezTo>
                    <a:pt x="978150" y="486805"/>
                    <a:pt x="974913" y="494621"/>
                    <a:pt x="969149" y="500385"/>
                  </a:cubicBezTo>
                  <a:cubicBezTo>
                    <a:pt x="963386" y="506148"/>
                    <a:pt x="955570" y="509386"/>
                    <a:pt x="947419" y="509386"/>
                  </a:cubicBezTo>
                  <a:lnTo>
                    <a:pt x="30731" y="509386"/>
                  </a:lnTo>
                  <a:cubicBezTo>
                    <a:pt x="13759" y="509386"/>
                    <a:pt x="0" y="495627"/>
                    <a:pt x="0" y="478654"/>
                  </a:cubicBezTo>
                  <a:lnTo>
                    <a:pt x="0" y="30731"/>
                  </a:lnTo>
                  <a:cubicBezTo>
                    <a:pt x="0" y="22581"/>
                    <a:pt x="3238" y="14764"/>
                    <a:pt x="9001" y="9001"/>
                  </a:cubicBezTo>
                  <a:cubicBezTo>
                    <a:pt x="14764" y="3238"/>
                    <a:pt x="22581" y="0"/>
                    <a:pt x="30731" y="0"/>
                  </a:cubicBezTo>
                  <a:close/>
                </a:path>
              </a:pathLst>
            </a:custGeom>
            <a:solidFill>
              <a:srgbClr val="95BEA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978150" cy="566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639"/>
                </a:lnSpc>
              </a:pPr>
              <a:r>
                <a:rPr lang="en-US" sz="25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Does:</a:t>
              </a:r>
            </a:p>
            <a:p>
              <a:pPr algn="l" marL="561336" indent="-280668" lvl="1">
                <a:lnSpc>
                  <a:spcPts val="3639"/>
                </a:lnSpc>
                <a:buFont typeface="Arial"/>
                <a:buChar char="•"/>
              </a:pPr>
              <a:r>
                <a:rPr lang="en-US" b="true" sz="25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Checks moisture manually</a:t>
              </a:r>
            </a:p>
            <a:p>
              <a:pPr algn="l" marL="561336" indent="-280668" lvl="1">
                <a:lnSpc>
                  <a:spcPts val="3639"/>
                </a:lnSpc>
                <a:buFont typeface="Arial"/>
                <a:buChar char="•"/>
              </a:pPr>
              <a:r>
                <a:rPr lang="en-US" b="true" sz="25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Calls field workers for updates</a:t>
              </a:r>
            </a:p>
            <a:p>
              <a:pPr algn="l">
                <a:lnSpc>
                  <a:spcPts val="363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7745457" y="4127901"/>
            <a:ext cx="2797086" cy="3950363"/>
            <a:chOff x="0" y="0"/>
            <a:chExt cx="3267456" cy="461467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267456" cy="4618736"/>
            </a:xfrm>
            <a:custGeom>
              <a:avLst/>
              <a:gdLst/>
              <a:ahLst/>
              <a:cxnLst/>
              <a:rect r="r" b="b" t="t" l="l"/>
              <a:pathLst>
                <a:path h="4618736" w="3267456">
                  <a:moveTo>
                    <a:pt x="3267456" y="4618736"/>
                  </a:moveTo>
                  <a:lnTo>
                    <a:pt x="0" y="4618736"/>
                  </a:lnTo>
                  <a:lnTo>
                    <a:pt x="0" y="0"/>
                  </a:lnTo>
                  <a:lnTo>
                    <a:pt x="3267456" y="0"/>
                  </a:lnTo>
                  <a:lnTo>
                    <a:pt x="3267456" y="4618736"/>
                  </a:lnTo>
                  <a:close/>
                </a:path>
              </a:pathLst>
            </a:custGeom>
            <a:blipFill>
              <a:blip r:embed="rId7"/>
              <a:stretch>
                <a:fillRect l="-4" t="0" r="-4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56770" y="48203"/>
              <a:ext cx="3142190" cy="3592604"/>
            </a:xfrm>
            <a:custGeom>
              <a:avLst/>
              <a:gdLst/>
              <a:ahLst/>
              <a:cxnLst/>
              <a:rect r="r" b="b" t="t" l="l"/>
              <a:pathLst>
                <a:path h="3592604" w="3142190">
                  <a:moveTo>
                    <a:pt x="3142190" y="35325"/>
                  </a:moveTo>
                  <a:lnTo>
                    <a:pt x="3106219" y="3592604"/>
                  </a:lnTo>
                  <a:lnTo>
                    <a:pt x="0" y="3558211"/>
                  </a:lnTo>
                  <a:lnTo>
                    <a:pt x="28183" y="0"/>
                  </a:lnTo>
                  <a:lnTo>
                    <a:pt x="3142190" y="35325"/>
                  </a:lnTo>
                  <a:close/>
                </a:path>
              </a:pathLst>
            </a:custGeom>
            <a:blipFill>
              <a:blip r:embed="rId8"/>
              <a:stretch>
                <a:fillRect l="-7167" t="0" r="-7167" b="0"/>
              </a:stretch>
            </a:blipFill>
          </p:spPr>
        </p:sp>
      </p:grpSp>
      <p:sp>
        <p:nvSpPr>
          <p:cNvPr name="AutoShape 20" id="20"/>
          <p:cNvSpPr/>
          <p:nvPr/>
        </p:nvSpPr>
        <p:spPr>
          <a:xfrm flipH="true" flipV="true">
            <a:off x="9144000" y="2109351"/>
            <a:ext cx="0" cy="20185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flipH="true">
            <a:off x="9144000" y="8078264"/>
            <a:ext cx="19050" cy="234429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flipH="true">
            <a:off x="10542543" y="6103082"/>
            <a:ext cx="298119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flipH="true">
            <a:off x="5042367" y="6122132"/>
            <a:ext cx="270309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-2702727" y="-120655"/>
            <a:ext cx="5877237" cy="5399712"/>
          </a:xfrm>
          <a:custGeom>
            <a:avLst/>
            <a:gdLst/>
            <a:ahLst/>
            <a:cxnLst/>
            <a:rect r="r" b="b" t="t" l="l"/>
            <a:pathLst>
              <a:path h="5399712" w="5877237">
                <a:moveTo>
                  <a:pt x="0" y="0"/>
                </a:moveTo>
                <a:lnTo>
                  <a:pt x="5877237" y="0"/>
                </a:lnTo>
                <a:lnTo>
                  <a:pt x="5877237" y="5399711"/>
                </a:lnTo>
                <a:lnTo>
                  <a:pt x="0" y="539971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465900" y="-120655"/>
            <a:ext cx="4509237" cy="4142862"/>
          </a:xfrm>
          <a:custGeom>
            <a:avLst/>
            <a:gdLst/>
            <a:ahLst/>
            <a:cxnLst/>
            <a:rect r="r" b="b" t="t" l="l"/>
            <a:pathLst>
              <a:path h="4142862" w="4509237">
                <a:moveTo>
                  <a:pt x="0" y="0"/>
                </a:moveTo>
                <a:lnTo>
                  <a:pt x="4509237" y="0"/>
                </a:lnTo>
                <a:lnTo>
                  <a:pt x="4509237" y="4142861"/>
                </a:lnTo>
                <a:lnTo>
                  <a:pt x="0" y="41428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4564962" y="300614"/>
            <a:ext cx="10700183" cy="1294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34"/>
              </a:lnSpc>
            </a:pPr>
            <a:r>
              <a:rPr lang="en-US" sz="7524" spc="-150">
                <a:solidFill>
                  <a:srgbClr val="5E9459"/>
                </a:solidFill>
                <a:latin typeface="Lilita One"/>
                <a:ea typeface="Lilita One"/>
                <a:cs typeface="Lilita One"/>
                <a:sym typeface="Lilita One"/>
              </a:rPr>
              <a:t>EMPATHY MAPPING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</a:blip>
            <a:stretch>
              <a:fillRect l="0" t="-34106" r="0" b="-3700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63843" y="-1028700"/>
            <a:ext cx="3126630" cy="4114800"/>
          </a:xfrm>
          <a:custGeom>
            <a:avLst/>
            <a:gdLst/>
            <a:ahLst/>
            <a:cxnLst/>
            <a:rect r="r" b="b" t="t" l="l"/>
            <a:pathLst>
              <a:path h="4114800" w="3126630">
                <a:moveTo>
                  <a:pt x="0" y="0"/>
                </a:moveTo>
                <a:lnTo>
                  <a:pt x="3126630" y="0"/>
                </a:lnTo>
                <a:lnTo>
                  <a:pt x="31266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25829" y="9646342"/>
            <a:ext cx="4636343" cy="640658"/>
          </a:xfrm>
          <a:custGeom>
            <a:avLst/>
            <a:gdLst/>
            <a:ahLst/>
            <a:cxnLst/>
            <a:rect r="r" b="b" t="t" l="l"/>
            <a:pathLst>
              <a:path h="640658" w="4636343">
                <a:moveTo>
                  <a:pt x="0" y="0"/>
                </a:moveTo>
                <a:lnTo>
                  <a:pt x="4636342" y="0"/>
                </a:lnTo>
                <a:lnTo>
                  <a:pt x="4636342" y="640658"/>
                </a:lnTo>
                <a:lnTo>
                  <a:pt x="0" y="6406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218140" y="-270562"/>
            <a:ext cx="2708243" cy="3055845"/>
          </a:xfrm>
          <a:custGeom>
            <a:avLst/>
            <a:gdLst/>
            <a:ahLst/>
            <a:cxnLst/>
            <a:rect r="r" b="b" t="t" l="l"/>
            <a:pathLst>
              <a:path h="3055845" w="2708243">
                <a:moveTo>
                  <a:pt x="0" y="0"/>
                </a:moveTo>
                <a:lnTo>
                  <a:pt x="2708242" y="0"/>
                </a:lnTo>
                <a:lnTo>
                  <a:pt x="2708242" y="3055845"/>
                </a:lnTo>
                <a:lnTo>
                  <a:pt x="0" y="30558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88781" y="7898375"/>
            <a:ext cx="2065193" cy="2388625"/>
          </a:xfrm>
          <a:custGeom>
            <a:avLst/>
            <a:gdLst/>
            <a:ahLst/>
            <a:cxnLst/>
            <a:rect r="r" b="b" t="t" l="l"/>
            <a:pathLst>
              <a:path h="2388625" w="2065193">
                <a:moveTo>
                  <a:pt x="0" y="0"/>
                </a:moveTo>
                <a:lnTo>
                  <a:pt x="2065193" y="0"/>
                </a:lnTo>
                <a:lnTo>
                  <a:pt x="2065193" y="2388625"/>
                </a:lnTo>
                <a:lnTo>
                  <a:pt x="0" y="2388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26212" y="1984111"/>
            <a:ext cx="10732156" cy="7274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5"/>
              </a:lnSpc>
            </a:pPr>
            <a:r>
              <a:rPr lang="en-US" sz="2739" b="true">
                <a:solidFill>
                  <a:srgbClr val="343C35"/>
                </a:solidFill>
                <a:latin typeface="Barlow 1 Bold"/>
                <a:ea typeface="Barlow 1 Bold"/>
                <a:cs typeface="Barlow 1 Bold"/>
                <a:sym typeface="Barlow 1 Bold"/>
              </a:rPr>
              <a:t>Primary Problem:</a:t>
            </a:r>
          </a:p>
          <a:p>
            <a:pPr algn="l">
              <a:lnSpc>
                <a:spcPts val="3835"/>
              </a:lnSpc>
            </a:pPr>
            <a:r>
              <a:rPr lang="en-US" sz="2739" b="true">
                <a:solidFill>
                  <a:srgbClr val="343C35"/>
                </a:solidFill>
                <a:latin typeface="Barlow 1 Bold"/>
                <a:ea typeface="Barlow 1 Bold"/>
                <a:cs typeface="Barlow 1 Bold"/>
                <a:sym typeface="Barlow 1 Bold"/>
              </a:rPr>
              <a:t> </a:t>
            </a:r>
            <a:r>
              <a:rPr lang="en-US" sz="2739">
                <a:solidFill>
                  <a:srgbClr val="343C35"/>
                </a:solidFill>
                <a:latin typeface="Barlow 1"/>
                <a:ea typeface="Barlow 1"/>
                <a:cs typeface="Barlow 1"/>
                <a:sym typeface="Barlow 1"/>
              </a:rPr>
              <a:t>Farmers struggle to interpret raw IoT sensor values (moisture, temperature, pH, humidity) and cannot convert them into meaningful decisions.</a:t>
            </a:r>
          </a:p>
          <a:p>
            <a:pPr algn="l">
              <a:lnSpc>
                <a:spcPts val="3835"/>
              </a:lnSpc>
            </a:pPr>
          </a:p>
          <a:p>
            <a:pPr algn="l">
              <a:lnSpc>
                <a:spcPts val="3835"/>
              </a:lnSpc>
            </a:pPr>
            <a:r>
              <a:rPr lang="en-US" sz="2739" b="true">
                <a:solidFill>
                  <a:srgbClr val="343C35"/>
                </a:solidFill>
                <a:latin typeface="Barlow 1 Bold"/>
                <a:ea typeface="Barlow 1 Bold"/>
                <a:cs typeface="Barlow 1 Bold"/>
                <a:sym typeface="Barlow 1 Bold"/>
              </a:rPr>
              <a:t>Secondary Problems:</a:t>
            </a:r>
          </a:p>
          <a:p>
            <a:pPr algn="l" marL="591484" indent="-295742" lvl="1">
              <a:lnSpc>
                <a:spcPts val="3835"/>
              </a:lnSpc>
              <a:buFont typeface="Arial"/>
              <a:buChar char="•"/>
            </a:pPr>
            <a:r>
              <a:rPr lang="en-US" sz="2739">
                <a:solidFill>
                  <a:srgbClr val="343C35"/>
                </a:solidFill>
                <a:latin typeface="Barlow 1"/>
                <a:ea typeface="Barlow 1"/>
                <a:cs typeface="Barlow 1"/>
                <a:sym typeface="Barlow 1"/>
              </a:rPr>
              <a:t>No clear early warnings → crop damage</a:t>
            </a:r>
          </a:p>
          <a:p>
            <a:pPr algn="l" marL="591484" indent="-295742" lvl="1">
              <a:lnSpc>
                <a:spcPts val="3835"/>
              </a:lnSpc>
              <a:buFont typeface="Arial"/>
              <a:buChar char="•"/>
            </a:pPr>
            <a:r>
              <a:rPr lang="en-US" sz="2739">
                <a:solidFill>
                  <a:srgbClr val="343C35"/>
                </a:solidFill>
                <a:latin typeface="Barlow 1"/>
                <a:ea typeface="Barlow 1"/>
                <a:cs typeface="Barlow 1"/>
                <a:sym typeface="Barlow 1"/>
              </a:rPr>
              <a:t>Existing apps provide too many numbers, fewer insights</a:t>
            </a:r>
          </a:p>
          <a:p>
            <a:pPr algn="l" marL="591484" indent="-295742" lvl="1">
              <a:lnSpc>
                <a:spcPts val="3835"/>
              </a:lnSpc>
              <a:buFont typeface="Arial"/>
              <a:buChar char="•"/>
            </a:pPr>
            <a:r>
              <a:rPr lang="en-US" sz="2739">
                <a:solidFill>
                  <a:srgbClr val="343C35"/>
                </a:solidFill>
                <a:latin typeface="Barlow 1"/>
                <a:ea typeface="Barlow 1"/>
                <a:cs typeface="Barlow 1"/>
                <a:sym typeface="Barlow 1"/>
              </a:rPr>
              <a:t>Irrigation decisions are based on guesswork</a:t>
            </a:r>
          </a:p>
          <a:p>
            <a:pPr algn="l" marL="591484" indent="-295742" lvl="1">
              <a:lnSpc>
                <a:spcPts val="3835"/>
              </a:lnSpc>
              <a:buFont typeface="Arial"/>
              <a:buChar char="•"/>
            </a:pPr>
            <a:r>
              <a:rPr lang="en-US" sz="2739">
                <a:solidFill>
                  <a:srgbClr val="343C35"/>
                </a:solidFill>
                <a:latin typeface="Barlow 1"/>
                <a:ea typeface="Barlow 1"/>
                <a:cs typeface="Barlow 1"/>
                <a:sym typeface="Barlow 1"/>
              </a:rPr>
              <a:t>No multilingual support for rural farmers</a:t>
            </a:r>
          </a:p>
          <a:p>
            <a:pPr algn="l" marL="591484" indent="-295742" lvl="1">
              <a:lnSpc>
                <a:spcPts val="3835"/>
              </a:lnSpc>
              <a:buFont typeface="Arial"/>
              <a:buChar char="•"/>
            </a:pPr>
            <a:r>
              <a:rPr lang="en-US" sz="2739">
                <a:solidFill>
                  <a:srgbClr val="343C35"/>
                </a:solidFill>
                <a:latin typeface="Barlow 1"/>
                <a:ea typeface="Barlow 1"/>
                <a:cs typeface="Barlow 1"/>
                <a:sym typeface="Barlow 1"/>
              </a:rPr>
              <a:t>No unified platform for insights + automation</a:t>
            </a:r>
          </a:p>
          <a:p>
            <a:pPr algn="l">
              <a:lnSpc>
                <a:spcPts val="3835"/>
              </a:lnSpc>
            </a:pPr>
          </a:p>
          <a:p>
            <a:pPr algn="l">
              <a:lnSpc>
                <a:spcPts val="3835"/>
              </a:lnSpc>
            </a:pPr>
            <a:r>
              <a:rPr lang="en-US" sz="2739" b="true">
                <a:solidFill>
                  <a:srgbClr val="343C35"/>
                </a:solidFill>
                <a:latin typeface="Barlow 1 Bold"/>
                <a:ea typeface="Barlow 1 Bold"/>
                <a:cs typeface="Barlow 1 Bold"/>
                <a:sym typeface="Barlow 1 Bold"/>
              </a:rPr>
              <a:t>Why this matters:</a:t>
            </a:r>
          </a:p>
          <a:p>
            <a:pPr algn="l">
              <a:lnSpc>
                <a:spcPts val="3835"/>
              </a:lnSpc>
            </a:pPr>
            <a:r>
              <a:rPr lang="en-US" sz="2739" b="true">
                <a:solidFill>
                  <a:srgbClr val="343C35"/>
                </a:solidFill>
                <a:latin typeface="Barlow 1 Bold"/>
                <a:ea typeface="Barlow 1 Bold"/>
                <a:cs typeface="Barlow 1 Bold"/>
                <a:sym typeface="Barlow 1 Bold"/>
              </a:rPr>
              <a:t> </a:t>
            </a:r>
            <a:r>
              <a:rPr lang="en-US" sz="2739">
                <a:solidFill>
                  <a:srgbClr val="343C35"/>
                </a:solidFill>
                <a:latin typeface="Barlow 1"/>
                <a:ea typeface="Barlow 1"/>
                <a:cs typeface="Barlow 1"/>
                <a:sym typeface="Barlow 1"/>
              </a:rPr>
              <a:t>Unclear data = poor decisions → reduced yield → financial loss.</a:t>
            </a:r>
          </a:p>
          <a:p>
            <a:pPr algn="l">
              <a:lnSpc>
                <a:spcPts val="3835"/>
              </a:lnSpc>
            </a:pP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3321793" y="3025354"/>
            <a:ext cx="3937507" cy="5246370"/>
            <a:chOff x="0" y="0"/>
            <a:chExt cx="6686423" cy="89090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9525" y="9525"/>
              <a:ext cx="6667373" cy="8890000"/>
            </a:xfrm>
            <a:custGeom>
              <a:avLst/>
              <a:gdLst/>
              <a:ahLst/>
              <a:cxnLst/>
              <a:rect r="r" b="b" t="t" l="l"/>
              <a:pathLst>
                <a:path h="8890000" w="6667373">
                  <a:moveTo>
                    <a:pt x="0" y="0"/>
                  </a:moveTo>
                  <a:lnTo>
                    <a:pt x="6667373" y="0"/>
                  </a:lnTo>
                  <a:lnTo>
                    <a:pt x="6667373" y="8890000"/>
                  </a:lnTo>
                  <a:lnTo>
                    <a:pt x="0" y="889000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26314" y="367665"/>
              <a:ext cx="6233795" cy="8173593"/>
            </a:xfrm>
            <a:custGeom>
              <a:avLst/>
              <a:gdLst/>
              <a:ahLst/>
              <a:cxnLst/>
              <a:rect r="r" b="b" t="t" l="l"/>
              <a:pathLst>
                <a:path h="8173593" w="6233795">
                  <a:moveTo>
                    <a:pt x="0" y="0"/>
                  </a:moveTo>
                  <a:lnTo>
                    <a:pt x="6233795" y="0"/>
                  </a:lnTo>
                  <a:lnTo>
                    <a:pt x="6233795" y="8173593"/>
                  </a:lnTo>
                  <a:lnTo>
                    <a:pt x="0" y="8173593"/>
                  </a:lnTo>
                  <a:close/>
                </a:path>
              </a:pathLst>
            </a:custGeom>
            <a:blipFill>
              <a:blip r:embed="rId10"/>
              <a:stretch>
                <a:fillRect l="-48338" t="0" r="-48338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686423" cy="8909050"/>
            </a:xfrm>
            <a:custGeom>
              <a:avLst/>
              <a:gdLst/>
              <a:ahLst/>
              <a:cxnLst/>
              <a:rect r="r" b="b" t="t" l="l"/>
              <a:pathLst>
                <a:path h="8909050" w="6686423">
                  <a:moveTo>
                    <a:pt x="6686423" y="8909050"/>
                  </a:moveTo>
                  <a:lnTo>
                    <a:pt x="0" y="8909050"/>
                  </a:lnTo>
                  <a:lnTo>
                    <a:pt x="0" y="0"/>
                  </a:lnTo>
                  <a:lnTo>
                    <a:pt x="6686423" y="0"/>
                  </a:lnTo>
                  <a:lnTo>
                    <a:pt x="6686423" y="8909050"/>
                  </a:lnTo>
                  <a:close/>
                  <a:moveTo>
                    <a:pt x="19050" y="8890000"/>
                  </a:moveTo>
                  <a:lnTo>
                    <a:pt x="6667373" y="8890000"/>
                  </a:lnTo>
                  <a:lnTo>
                    <a:pt x="6667373" y="19050"/>
                  </a:lnTo>
                  <a:lnTo>
                    <a:pt x="19050" y="19050"/>
                  </a:lnTo>
                  <a:lnTo>
                    <a:pt x="19050" y="8890000"/>
                  </a:lnTo>
                  <a:close/>
                  <a:moveTo>
                    <a:pt x="6469634" y="8550783"/>
                  </a:moveTo>
                  <a:lnTo>
                    <a:pt x="216789" y="8550783"/>
                  </a:lnTo>
                  <a:lnTo>
                    <a:pt x="216789" y="358140"/>
                  </a:lnTo>
                  <a:lnTo>
                    <a:pt x="6469634" y="358140"/>
                  </a:lnTo>
                  <a:lnTo>
                    <a:pt x="6469634" y="8550783"/>
                  </a:lnTo>
                  <a:close/>
                  <a:moveTo>
                    <a:pt x="235839" y="8531733"/>
                  </a:moveTo>
                  <a:lnTo>
                    <a:pt x="6450584" y="8531733"/>
                  </a:lnTo>
                  <a:lnTo>
                    <a:pt x="6450584" y="377190"/>
                  </a:lnTo>
                  <a:lnTo>
                    <a:pt x="235839" y="377190"/>
                  </a:lnTo>
                  <a:lnTo>
                    <a:pt x="235839" y="8531733"/>
                  </a:lnTo>
                  <a:close/>
                </a:path>
              </a:pathLst>
            </a:custGeom>
            <a:solidFill>
              <a:srgbClr val="2F5F28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3668431" y="17119"/>
            <a:ext cx="10744065" cy="1633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383"/>
              </a:lnSpc>
            </a:pPr>
            <a:r>
              <a:rPr lang="en-US" sz="9559" spc="-191">
                <a:solidFill>
                  <a:srgbClr val="343C35"/>
                </a:solidFill>
                <a:latin typeface="Lilita One"/>
                <a:ea typeface="Lilita One"/>
                <a:cs typeface="Lilita One"/>
                <a:sym typeface="Lilita One"/>
              </a:rPr>
              <a:t>Problem Statement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DAG7UE8yQOk</dc:identifier>
  <dcterms:modified xsi:type="dcterms:W3CDTF">2011-08-01T06:04:30Z</dcterms:modified>
  <cp:revision>1</cp:revision>
  <dc:title>AGRISENSE APP</dc:title>
</cp:coreProperties>
</file>